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41224"/>
  </p:normalViewPr>
  <p:slideViewPr>
    <p:cSldViewPr snapToGrid="0">
      <p:cViewPr varScale="1">
        <p:scale>
          <a:sx n="64" d="100"/>
          <a:sy n="64" d="100"/>
        </p:scale>
        <p:origin x="354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4919e5b50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4919e5b50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data source for experiential philanthropy research mainly comes from surveys. For each experiential philanthropy project, students who participated in the program take at least one questionnaire after the course. Some projects measure the outcomes by collecting data with both precourse and postcourse surveys (Li, McDougle &amp; Gupta, 2019; McDonald &amp; Olberding, 2012; McDonald, Miller &amp; McDougle, 2017). Other studies survey alumni (Olberding, 2012), program administrator (Millisor &amp; Olberding, 2009), community agencies (Kagotho, McClendon &amp; Lane, 2017), and other students who are not participants of the experiential philanthropy programs (McDonald &amp; Olberding, 2012).</a:t>
            </a:r>
            <a:endParaRPr/>
          </a:p>
          <a:p>
            <a:pPr marL="0" lvl="0" indent="0" algn="l" rtl="0">
              <a:spcBef>
                <a:spcPts val="0"/>
              </a:spcBef>
              <a:spcAft>
                <a:spcPts val="0"/>
              </a:spcAft>
              <a:buNone/>
            </a:pPr>
            <a:endParaRPr/>
          </a:p>
          <a:p>
            <a:pPr marL="0" lvl="0" indent="0" algn="l" rtl="0">
              <a:spcBef>
                <a:spcPts val="0"/>
              </a:spcBef>
              <a:spcAft>
                <a:spcPts val="0"/>
              </a:spcAft>
              <a:buNone/>
            </a:pPr>
            <a:r>
              <a:rPr lang="en"/>
              <a:t>For analysis of unit, 13 out of 18 articles analyze base on individual students. Three articles analyze at the program and course level (Appe, 2020; Campbell, 2014; Millisor &amp; Olberding, 2009). One article focuses on individual alumni (Olberding, 2012), while another one focuses on community agencies (Kagotho, McClendon &amp; Lane, 2017).</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The methodology applied in experiential philanthropy varies while sharing some common logic. </a:t>
            </a:r>
            <a:r>
              <a:rPr lang="en" b="1"/>
              <a:t>As the experiential philanthropy programs are scattered in university classrooms in the early years, the case study is one of the most popular methods applied in earlier literature.</a:t>
            </a:r>
            <a:r>
              <a:rPr lang="en"/>
              <a:t> Irvin’s 2005 paper presents two cases of experiential philanthropy at University of Oregon, a freshman seminar sponsored by Wells Fargo and a graduate seminar sponsored by Faye &amp; Lucille Stewart Foundation. By presenting the successful cases, the author calls for replication, which stimulates the increase of experiential philanthropy practice and research in later years. In 2006, Sigler publishes another case study on the Managing Chane course at Northern Kentucky University, bringing the Mayerson Student Philanthropy Project to the spotlight. The study find that the project helped students to see that real organizational change is ambiguous, complicated, and challenging. In 2007, another case study at Northern Kentucky University is published at the Journal of Public Affairs Education (Ahmed &amp; Olberding, 2007). This case study uses survey data from 2000 to 2005, assessing the short-term and long-term effects of the Mayerson project among different disciplines.</a:t>
            </a:r>
            <a:endParaRPr/>
          </a:p>
          <a:p>
            <a:pPr marL="0" lvl="0" indent="0" algn="l" rtl="0">
              <a:spcBef>
                <a:spcPts val="0"/>
              </a:spcBef>
              <a:spcAft>
                <a:spcPts val="0"/>
              </a:spcAft>
              <a:buNone/>
            </a:pPr>
            <a:r>
              <a:rPr lang="en" b="1"/>
              <a:t>With the development of data availability, quantitative methods have been widely used in later literature. 12 out of the 17 articles apply quantitative survey data. </a:t>
            </a:r>
            <a:r>
              <a:rPr lang="en"/>
              <a:t>Some present descriptive analysis, while some present regression analysis. For example, in 2009, Millisor and Olberding quantitatively describe a dozen student philanthropy programs and courses at colleges and universities in the United States. In other literature, descriptive analysis shows the characteristics of student participants, students’ perception of the projects, and the effects of the projects reflected by survey items (Benz et al., 2020; Campbell, 2014; Kagotho, McClendon &amp; Lane, 2017; McClendon, Kagotho &amp; Lane, 2016; Olberding, 2009; Olberding, 2012). In addition, regression analysis explores the relationship between experiential philanthropy program and student outcomes (Benenson &amp; Moldow, 2017; Benz et al., 2020; McDonald &amp; Olberding, 2012; McDougle et al., 2017). For example, in Benenson and Moldow’s 2017 study, the multivariate regression analyses reveal that having direct contact with nonprofits, doing research into an issue area, assisting in writing grant proposals on behalf of organizations, serving as group leader or co-leader, and investing a large percentage of class time in the philanthropy project are activities that most strongly predict student confidence in philanthropic skills, abilities, and knowledge.</a:t>
            </a:r>
            <a:endParaRPr/>
          </a:p>
          <a:p>
            <a:pPr marL="0" lvl="0" indent="0" algn="l" rtl="0">
              <a:spcBef>
                <a:spcPts val="0"/>
              </a:spcBef>
              <a:spcAft>
                <a:spcPts val="0"/>
              </a:spcAft>
              <a:buNone/>
            </a:pPr>
            <a:r>
              <a:rPr lang="en" b="1"/>
              <a:t>Besides quantitative methods, qualitative methods have been applied to the studies, mostly utilizing the supplemental qualitative responses in survey data </a:t>
            </a:r>
            <a:r>
              <a:rPr lang="en"/>
              <a:t>(Campbell, 2014; Li, McDougle &amp; Gupta, 2019; McDonald &amp; Olberding, 2012; Olberding, 2009). In recent years, researchers have cast attention on the in-depth qualitative methods (Bloch, 2018; Li, Xu &amp; McDougle, 2019). In Li, Xu and McDougle’s 2019 qualitative study, the authors utilize computer-assisted technologies to mine data from students concerning their perceptions about participating in an experiential philanthropy course, finding similar results from prior research.</a:t>
            </a:r>
            <a:endParaRPr/>
          </a:p>
          <a:p>
            <a:pPr marL="0" lvl="0" indent="0" algn="l" rtl="0">
              <a:spcBef>
                <a:spcPts val="0"/>
              </a:spcBef>
              <a:spcAft>
                <a:spcPts val="0"/>
              </a:spcAft>
              <a:buNone/>
            </a:pPr>
            <a:r>
              <a:rPr lang="en"/>
              <a:t>In addition, the experimental method is also applicable for some studies, </a:t>
            </a:r>
            <a:r>
              <a:rPr lang="en" b="1"/>
              <a:t>seeing the experiential philanthropy program as an intervention to the target student groups. The research design is quasi-experimental in nature for the program.</a:t>
            </a:r>
            <a:r>
              <a:rPr lang="en"/>
              <a:t> For example, McDonald and Olberding’s 2012 study examines the impact of student philanthropy on students’ beliefs, interests, learning, and intended behavior by analyzing pretest and posttest data for criminal justice students who participated in a philanthropy experience (experimental group), relative to students who did not participate (comparison group). The study finds that students who participated in the project are significantly more likely to be aware of local nonprofit organizations and social problems.</a:t>
            </a: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a4919e5b50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a4919e5b50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Previous research in experiential philanthropy share some common limitations.</a:t>
            </a:r>
            <a:endParaRPr b="1"/>
          </a:p>
          <a:p>
            <a:pPr marL="0" lvl="0" indent="0" algn="l" rtl="0">
              <a:spcBef>
                <a:spcPts val="0"/>
              </a:spcBef>
              <a:spcAft>
                <a:spcPts val="0"/>
              </a:spcAft>
              <a:buNone/>
            </a:pPr>
            <a:endParaRPr b="1"/>
          </a:p>
          <a:p>
            <a:pPr marL="0" lvl="0" indent="0" algn="l" rtl="0">
              <a:spcBef>
                <a:spcPts val="0"/>
              </a:spcBef>
              <a:spcAft>
                <a:spcPts val="0"/>
              </a:spcAft>
              <a:buNone/>
            </a:pPr>
            <a:r>
              <a:rPr lang="en" b="1"/>
              <a:t>First, current studies rely heavily on survey data. Although most studies have a decent sample size, participants are not randomly sampled. In addition, most surveys focus on student perceptions of the effectiveness of their own experience. Thus, the generalizability of the findings may be limited. Conducting research utilizing a more heterogeneous sample would be an approach to develop future research on experiential philanthropy.</a:t>
            </a:r>
            <a:endParaRPr b="1"/>
          </a:p>
          <a:p>
            <a:pPr marL="0" lvl="0" indent="0" algn="l" rtl="0">
              <a:spcBef>
                <a:spcPts val="0"/>
              </a:spcBef>
              <a:spcAft>
                <a:spcPts val="0"/>
              </a:spcAft>
              <a:buNone/>
            </a:pPr>
            <a:endParaRPr b="1"/>
          </a:p>
          <a:p>
            <a:pPr marL="0" lvl="0" indent="0" algn="l" rtl="0">
              <a:spcBef>
                <a:spcPts val="0"/>
              </a:spcBef>
              <a:spcAft>
                <a:spcPts val="0"/>
              </a:spcAft>
              <a:buNone/>
            </a:pPr>
            <a:r>
              <a:rPr lang="en" b="1"/>
              <a:t>The second limitation is the lack of theory on experiential philanthropy. Most of the studies are descriptive. Many theories used in experiential philanthropy come from service-learning or active learning. Developing a theory of experiential philanthropy would be a must-do for future researchers in the field.</a:t>
            </a:r>
            <a:endParaRPr b="1"/>
          </a:p>
          <a:p>
            <a:pPr marL="0" lvl="0" indent="0" algn="l" rtl="0">
              <a:spcBef>
                <a:spcPts val="0"/>
              </a:spcBef>
              <a:spcAft>
                <a:spcPts val="0"/>
              </a:spcAft>
              <a:buNone/>
            </a:pPr>
            <a:endParaRPr b="1"/>
          </a:p>
          <a:p>
            <a:pPr marL="0" lvl="0" indent="0" algn="l" rtl="0">
              <a:spcBef>
                <a:spcPts val="0"/>
              </a:spcBef>
              <a:spcAft>
                <a:spcPts val="0"/>
              </a:spcAft>
              <a:buNone/>
            </a:pPr>
            <a:r>
              <a:rPr lang="en" b="1"/>
              <a:t>The third limitation lies in the practical reality that the limited number of programs and projects is a result of limited sponsors. One of the biggest challenges for future researchers is to approach more funding sources. In past practice, funding is usually not sustainable. Longer commitments to experiential philanthropy are not available. So, the instructor has to find ways to fund the initiatives continuously. Finding funders who care enough about student learning, developing the next generation of philanthropists, and also benefiting the communities would be a challenge for future instructors and researchers.</a:t>
            </a:r>
            <a:endParaRPr b="1"/>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a4919e5b50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a4919e5b50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First of all, what is experiential philanthropy?</a:t>
            </a:r>
            <a:endParaRPr b="1" dirty="0"/>
          </a:p>
          <a:p>
            <a:pPr marL="0" lvl="0" indent="0" algn="l" rtl="0">
              <a:spcBef>
                <a:spcPts val="0"/>
              </a:spcBef>
              <a:spcAft>
                <a:spcPts val="0"/>
              </a:spcAft>
              <a:buNone/>
            </a:pPr>
            <a:r>
              <a:rPr lang="en" b="1" dirty="0"/>
              <a:t>Experiential philanthropy is an innovative service-learning pedagogy that allows students to address social problems, evaluate nonprofit organizations, and then make decisions or recommendations about grant distribution into nonprofits who are working to address these problems. </a:t>
            </a:r>
          </a:p>
          <a:p>
            <a:pPr marL="0" lvl="0" indent="0" algn="l" rtl="0">
              <a:spcBef>
                <a:spcPts val="0"/>
              </a:spcBef>
              <a:spcAft>
                <a:spcPts val="0"/>
              </a:spcAft>
              <a:buNone/>
            </a:pPr>
            <a:endParaRPr b="1" dirty="0"/>
          </a:p>
          <a:p>
            <a:pPr marL="0" lvl="0" indent="0" algn="l" rtl="0">
              <a:spcBef>
                <a:spcPts val="0"/>
              </a:spcBef>
              <a:spcAft>
                <a:spcPts val="0"/>
              </a:spcAft>
              <a:buNone/>
            </a:pPr>
            <a:r>
              <a:rPr lang="en" b="1" dirty="0"/>
              <a:t>In the past two decades, this pedagogical approach has become a component of nonprofit management education and philanthropy education. With the younger generation becoming more socially-minded, and the development of university-community partnership, there is an emerging number of experiential philanthropy initiatives at higher education institutes across the world.</a:t>
            </a:r>
          </a:p>
          <a:p>
            <a:pPr marL="0" lvl="0" indent="0" algn="l" rtl="0">
              <a:spcBef>
                <a:spcPts val="0"/>
              </a:spcBef>
              <a:spcAft>
                <a:spcPts val="0"/>
              </a:spcAft>
              <a:buNone/>
            </a:pPr>
            <a:endParaRPr b="1" dirty="0"/>
          </a:p>
          <a:p>
            <a:pPr marL="0" lvl="0" indent="0" algn="l" rtl="0">
              <a:spcBef>
                <a:spcPts val="0"/>
              </a:spcBef>
              <a:spcAft>
                <a:spcPts val="0"/>
              </a:spcAft>
              <a:buNone/>
            </a:pPr>
            <a:r>
              <a:rPr lang="en" b="1" dirty="0"/>
              <a:t>Following this trend in practice, research on experiential philanthropy has experienced a prosperous development. Experiential philanthropy has been studied empirically since the beginning of the 21st century and there has been an increase in scholarly attention in recent years. However, existing studies in experiential philanthropy are generally descriptive. The contexts of those researches are mostly program based. A lot of them evaluate the outcome of certain programs, however, the generalizability is problematic. As a result, the theory of experiential philanthropy has not been developed. Though experiential philanthropy programs exist in undergraduate and graduate programs in diverse disciplines, no cross-discipline study has been done. The topic of experiential philanthropy lacks a systematic review of the research to understand the full scope of the knowledge over time.</a:t>
            </a:r>
            <a:endParaRPr b="1" dirty="0"/>
          </a:p>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a4919e5b50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a4919e5b5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a4919e5b50_0_10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a4919e5b50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thorough search of the literature on experiential philanthropy is done by three steps.</a:t>
            </a:r>
            <a:endParaRPr/>
          </a:p>
          <a:p>
            <a:pPr marL="0" lvl="0" indent="0" algn="l" rtl="0">
              <a:spcBef>
                <a:spcPts val="0"/>
              </a:spcBef>
              <a:spcAft>
                <a:spcPts val="0"/>
              </a:spcAft>
              <a:buNone/>
            </a:pPr>
            <a:endParaRPr/>
          </a:p>
          <a:p>
            <a:pPr marL="0" lvl="0" indent="0" algn="l" rtl="0">
              <a:spcBef>
                <a:spcPts val="0"/>
              </a:spcBef>
              <a:spcAft>
                <a:spcPts val="0"/>
              </a:spcAft>
              <a:buNone/>
            </a:pPr>
            <a:r>
              <a:rPr lang="en"/>
              <a:t>First, I use gogle scholar to search the articles. Searched keywords include experiential philanthropy, student philanthropy, student giving, philanthropy pedagogy, philanthropy education, experiential philanthropy, service learning, and nonprofit education. By reading the abstract, articles on the topic of experiential philanthropy are selected to the list. </a:t>
            </a:r>
            <a:endParaRPr/>
          </a:p>
          <a:p>
            <a:pPr marL="0" lvl="0" indent="0" algn="l" rtl="0">
              <a:spcBef>
                <a:spcPts val="0"/>
              </a:spcBef>
              <a:spcAft>
                <a:spcPts val="0"/>
              </a:spcAft>
              <a:buNone/>
            </a:pPr>
            <a:endParaRPr/>
          </a:p>
          <a:p>
            <a:pPr marL="0" lvl="0" indent="0" algn="l" rtl="0">
              <a:spcBef>
                <a:spcPts val="0"/>
              </a:spcBef>
              <a:spcAft>
                <a:spcPts val="0"/>
              </a:spcAft>
              <a:buNone/>
            </a:pPr>
            <a:r>
              <a:rPr lang="en"/>
              <a:t>Second, I checked related articles, include the references at the end of each paper, “related articles” and “Cited by” recognized by Google Scholar. </a:t>
            </a:r>
            <a:endParaRPr/>
          </a:p>
          <a:p>
            <a:pPr marL="0" lvl="0" indent="0" algn="l" rtl="0">
              <a:spcBef>
                <a:spcPts val="0"/>
              </a:spcBef>
              <a:spcAft>
                <a:spcPts val="0"/>
              </a:spcAft>
              <a:buNone/>
            </a:pPr>
            <a:endParaRPr/>
          </a:p>
          <a:p>
            <a:pPr marL="0" lvl="0" indent="0" algn="l" rtl="0">
              <a:spcBef>
                <a:spcPts val="0"/>
              </a:spcBef>
              <a:spcAft>
                <a:spcPts val="0"/>
              </a:spcAft>
              <a:buNone/>
            </a:pPr>
            <a:r>
              <a:rPr lang="en"/>
              <a:t>Third, only articles from peer-reviewed journals are selected, leaving out book chapters and conference papers. The final list of peer-reviewed literature on experiential philanthropy includes 18 peer-reviewed articles.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a4919e5b50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a4919e5b50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Then, I did a bibliometric analysis. I will quickly go over the results here.</a:t>
            </a:r>
            <a:endParaRPr b="1"/>
          </a:p>
          <a:p>
            <a:pPr marL="0" lvl="0" indent="0" algn="l" rtl="0">
              <a:spcBef>
                <a:spcPts val="0"/>
              </a:spcBef>
              <a:spcAft>
                <a:spcPts val="0"/>
              </a:spcAft>
              <a:buNone/>
            </a:pPr>
            <a:endParaRPr b="1"/>
          </a:p>
          <a:p>
            <a:pPr marL="0" lvl="0" indent="0" algn="l" rtl="0">
              <a:spcBef>
                <a:spcPts val="0"/>
              </a:spcBef>
              <a:spcAft>
                <a:spcPts val="0"/>
              </a:spcAft>
              <a:buNone/>
            </a:pPr>
            <a:r>
              <a:rPr lang="en" b="1"/>
              <a:t>The 18 articles are published in 11 journals across diverse disciplines, such as nonprofit studies, nonprofit education, general higher education, discipline education, like public affairs, criminal justice, social work. </a:t>
            </a:r>
            <a:endParaRPr b="1"/>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(Figure 1). Journals focusing on </a:t>
            </a:r>
            <a:r>
              <a:rPr lang="en" b="1"/>
              <a:t>nonprofit education</a:t>
            </a:r>
            <a:r>
              <a:rPr lang="en"/>
              <a:t> (Journal of Nonprofit Education and Leadership, Philanthropy and Education), </a:t>
            </a:r>
            <a:r>
              <a:rPr lang="en" b="1"/>
              <a:t>higher education</a:t>
            </a:r>
            <a:r>
              <a:rPr lang="en"/>
              <a:t> (Academic Exchange Quarterly, Innovative Higher Education), </a:t>
            </a:r>
            <a:r>
              <a:rPr lang="en" b="1"/>
              <a:t>nonprofit studies</a:t>
            </a:r>
            <a:r>
              <a:rPr lang="en"/>
              <a:t> (Nonprofit and Voluntary Sector Quarterly), </a:t>
            </a:r>
            <a:r>
              <a:rPr lang="en" b="1"/>
              <a:t>discipline education</a:t>
            </a:r>
            <a:r>
              <a:rPr lang="en"/>
              <a:t> (Journal of Public Affairs Education, Journal of Criminal Justice Education, Journal of Baccalaureate Social Work) and </a:t>
            </a:r>
            <a:r>
              <a:rPr lang="en" b="1"/>
              <a:t>some other social science journals</a:t>
            </a:r>
            <a:r>
              <a:rPr lang="en"/>
              <a:t> (International Journal of Case Method Research and Application, Human Service Organization: Management, Leadership and Governance, Business and Professional Communication Quarterly) welcome the topic of experiential philanthropy. Among these journals, Journal of Public Affairs Education publishes the most experiential philanthropy papers. 6 over 18 articles are published in JPAE.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a4919e5b50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a4919e5b50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a:solidFill>
                  <a:schemeClr val="dk1"/>
                </a:solidFill>
              </a:rPr>
              <a:t>The number of articles by year shows an increasing trend of study in experiential philanthropy in recent years.</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This figure shows that the earliest peer-reviewed paper on experiential philanthropy was published in 2005. A few studies were conducted in the first decade of the 21st century. </a:t>
            </a:r>
            <a:r>
              <a:rPr lang="en" b="1">
                <a:solidFill>
                  <a:schemeClr val="dk1"/>
                </a:solidFill>
              </a:rPr>
              <a:t>The number of articles by year shows an increasing trend of study in experiential philanthropy in recent years.</a:t>
            </a:r>
            <a:r>
              <a:rPr lang="en">
                <a:solidFill>
                  <a:schemeClr val="dk1"/>
                </a:solidFill>
              </a:rPr>
              <a:t> 2017 and 2020 are the most fruitful years for research in experiential philanthropy.</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a4919e5b50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a4919e5b5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Co-authorship makes great contributions toward a fruitful field in experiential philanthropy. An author has 3.25 collaborators on average.</a:t>
            </a:r>
            <a:endParaRPr b="1">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Figure 3 shows the co-authorship network in the peer-reviewed articles. </a:t>
            </a:r>
            <a:r>
              <a:rPr lang="en" b="1">
                <a:solidFill>
                  <a:schemeClr val="dk1"/>
                </a:solidFill>
              </a:rPr>
              <a:t>The nodes represent the authors.</a:t>
            </a:r>
            <a:r>
              <a:rPr lang="en">
                <a:solidFill>
                  <a:schemeClr val="dk1"/>
                </a:solidFill>
              </a:rPr>
              <a:t> The size of the node indicates the frequency of the author’s work appears in the selected literature list. </a:t>
            </a:r>
            <a:r>
              <a:rPr lang="en" b="1">
                <a:solidFill>
                  <a:schemeClr val="dk1"/>
                </a:solidFill>
              </a:rPr>
              <a:t>The larger the node, the more collaborators the author has.</a:t>
            </a:r>
            <a:r>
              <a:rPr lang="en">
                <a:solidFill>
                  <a:schemeClr val="dk1"/>
                </a:solidFill>
              </a:rPr>
              <a:t> </a:t>
            </a:r>
            <a:r>
              <a:rPr lang="en" b="1">
                <a:solidFill>
                  <a:schemeClr val="dk1"/>
                </a:solidFill>
              </a:rPr>
              <a:t>The edges represent co-author relationships.</a:t>
            </a:r>
            <a:r>
              <a:rPr lang="en">
                <a:solidFill>
                  <a:schemeClr val="dk1"/>
                </a:solidFill>
              </a:rPr>
              <a:t> An edge between two nodes means the two authors have co-authored at least one publication in experiential philanthropy. Five authors work solely, while the other authors work in groups. An author has 3.25 collaborators on average. McDougle, Li and McDonald are the top three most active collaborators in the network.</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a4919e5b50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a4919e5b50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t>Then, what are the Research Themes in experiential philanthropy literature?</a:t>
            </a:r>
            <a:endParaRPr b="1" dirty="0"/>
          </a:p>
          <a:p>
            <a:pPr marL="0" lvl="0" indent="0" algn="l" rtl="0">
              <a:spcBef>
                <a:spcPts val="0"/>
              </a:spcBef>
              <a:spcAft>
                <a:spcPts val="0"/>
              </a:spcAft>
              <a:buNone/>
            </a:pPr>
            <a:endParaRPr b="1" dirty="0"/>
          </a:p>
          <a:p>
            <a:pPr marL="0" lvl="0" indent="0" algn="l" rtl="0">
              <a:spcBef>
                <a:spcPts val="0"/>
              </a:spcBef>
              <a:spcAft>
                <a:spcPts val="0"/>
              </a:spcAft>
              <a:buNone/>
            </a:pPr>
            <a:r>
              <a:rPr lang="en" b="1" dirty="0"/>
              <a:t>First, I did a word cloud with the 18 abstracts. </a:t>
            </a:r>
            <a:r>
              <a:rPr lang="en" b="1" dirty="0">
                <a:solidFill>
                  <a:schemeClr val="dk1"/>
                </a:solidFill>
              </a:rPr>
              <a:t>The larger font of a word represents a higher frequency that this word appears across abstracts. Besides student experiential philanthropy, the predominant words are organizations, course, learn, nonprofit, social, study, course, community, engagement, pedagogy, teach, strategy, project.</a:t>
            </a:r>
            <a:endParaRPr b="1" dirty="0">
              <a:solidFill>
                <a:schemeClr val="dk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r>
              <a:rPr lang="en" dirty="0"/>
              <a:t>There are several themes in common among the 18 articles. A word cloud (Figure 4) generated with the 18 abstracts provides an objective view of the themes and keywords of the study in experiential philanthropy. </a:t>
            </a:r>
            <a:r>
              <a:rPr lang="en" b="1" dirty="0"/>
              <a:t>The larger font of a word represents a higher frequency that this word appears across abstracts</a:t>
            </a:r>
            <a:r>
              <a:rPr lang="en" dirty="0"/>
              <a:t>. </a:t>
            </a:r>
            <a:r>
              <a:rPr lang="en" b="1" dirty="0"/>
              <a:t>Besides student experiential philanthropy, the predominant words are organizations, course, learn, nonprofit, social, study, course, community, engagement, pedagogy, teach, strategy, project.</a:t>
            </a:r>
            <a:endParaRPr b="1"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a4919e5b50_0_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a4919e5b50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b="1" dirty="0">
                <a:solidFill>
                  <a:schemeClr val="dk1"/>
                </a:solidFill>
              </a:rPr>
              <a:t>There are four common research questions among the literature - what is experiential philanthropy, where does experiential philanthropy come from, how to implement experiential philanthropy, and what is the impact of experiential philanthropy? The answers to these questions are the four common themes that appear among the 18 articles.</a:t>
            </a:r>
            <a:r>
              <a:rPr lang="en" dirty="0">
                <a:solidFill>
                  <a:schemeClr val="dk1"/>
                </a:solidFill>
              </a:rPr>
              <a:t> </a:t>
            </a:r>
            <a:endParaRPr lang="en" b="1" dirty="0">
              <a:solidFill>
                <a:schemeClr val="dk1"/>
              </a:solidFill>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solidFill>
                  <a:schemeClr val="dk1"/>
                </a:solidFill>
              </a:rPr>
              <a:t>The Concept of Experiential Philanthropy: The definition of </a:t>
            </a:r>
            <a:r>
              <a:rPr lang="en-US" dirty="0" err="1">
                <a:solidFill>
                  <a:schemeClr val="dk1"/>
                </a:solidFill>
              </a:rPr>
              <a:t>expereiential</a:t>
            </a:r>
            <a:r>
              <a:rPr lang="en-US" dirty="0">
                <a:solidFill>
                  <a:schemeClr val="dk1"/>
                </a:solidFill>
              </a:rPr>
              <a:t> philanthropy as I explained at the very beginning of my presentation. The several tasks for instructors and students. some articles talked about </a:t>
            </a:r>
            <a:r>
              <a:rPr lang="en-US" dirty="0" err="1">
                <a:solidFill>
                  <a:schemeClr val="dk1"/>
                </a:solidFill>
              </a:rPr>
              <a:t>th</a:t>
            </a:r>
            <a:r>
              <a:rPr lang="en" dirty="0">
                <a:solidFill>
                  <a:schemeClr val="dk1"/>
                </a:solidFill>
              </a:rPr>
              <a:t>e </a:t>
            </a:r>
            <a:r>
              <a:rPr lang="en" b="1" dirty="0">
                <a:solidFill>
                  <a:schemeClr val="dk1"/>
                </a:solidFill>
              </a:rPr>
              <a:t>two models of experiential philanthropy - direct giving and indirect giving </a:t>
            </a:r>
            <a:endParaRPr lang="en-US" dirty="0">
              <a:solidFill>
                <a:schemeClr val="dk1"/>
              </a:solidFill>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US" dirty="0">
                <a:solidFill>
                  <a:schemeClr val="dk1"/>
                </a:solidFill>
              </a:rPr>
              <a:t>Roots in Service-Learning: </a:t>
            </a:r>
            <a:r>
              <a:rPr lang="en" b="1" dirty="0">
                <a:solidFill>
                  <a:schemeClr val="dk1"/>
                </a:solidFill>
              </a:rPr>
              <a:t>Experiential philanthropy is seen as a new and innovative form of service-learning pedagogy</a:t>
            </a:r>
            <a:r>
              <a:rPr lang="en" dirty="0">
                <a:solidFill>
                  <a:schemeClr val="dk1"/>
                </a:solidFill>
              </a:rPr>
              <a:t>. </a:t>
            </a:r>
            <a:r>
              <a:rPr lang="en-US" b="1" dirty="0">
                <a:solidFill>
                  <a:schemeClr val="dk1"/>
                </a:solidFill>
              </a:rPr>
              <a:t>Similar to service-learning, experiential philanthropy combines skill and knowledge development, hands-on activities, community engagement, while most outstandingly, it allocates </a:t>
            </a:r>
            <a:r>
              <a:rPr lang="en-US" b="1" dirty="0" err="1">
                <a:solidFill>
                  <a:schemeClr val="dk1"/>
                </a:solidFill>
              </a:rPr>
              <a:t>fundings</a:t>
            </a:r>
            <a:r>
              <a:rPr lang="en-US" b="1" dirty="0">
                <a:solidFill>
                  <a:schemeClr val="dk1"/>
                </a:solidFill>
              </a:rPr>
              <a:t> and makes direct contributions to the community.</a:t>
            </a: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endParaRPr lang="en" dirty="0">
              <a:solidFill>
                <a:schemeClr val="dk1"/>
              </a:solidFill>
            </a:endParaRPr>
          </a:p>
          <a:p>
            <a:pPr marL="0" marR="0" lvl="0" indent="0" algn="l" defTabSz="914400" rtl="0" eaLnBrk="1" fontAlgn="auto" latinLnBrk="0" hangingPunct="1">
              <a:lnSpc>
                <a:spcPct val="100000"/>
              </a:lnSpc>
              <a:spcBef>
                <a:spcPts val="0"/>
              </a:spcBef>
              <a:spcAft>
                <a:spcPts val="0"/>
              </a:spcAft>
              <a:buClr>
                <a:schemeClr val="dk1"/>
              </a:buClr>
              <a:buSzPts val="1100"/>
              <a:buFont typeface="Arial"/>
              <a:buNone/>
              <a:tabLst/>
              <a:defRPr/>
            </a:pPr>
            <a:r>
              <a:rPr lang="en" dirty="0">
                <a:solidFill>
                  <a:schemeClr val="dk1"/>
                </a:solidFill>
              </a:rPr>
              <a:t>Current practice of EP: started in 1999 in united states, now some programs around the world.</a:t>
            </a:r>
            <a:endParaRPr lang="en-US" dirty="0">
              <a:solidFill>
                <a:schemeClr val="dk1"/>
              </a:solidFill>
            </a:endParaRPr>
          </a:p>
          <a:p>
            <a:pPr marL="0" lvl="0" indent="0" algn="l" rtl="0">
              <a:spcBef>
                <a:spcPts val="0"/>
              </a:spcBef>
              <a:spcAft>
                <a:spcPts val="0"/>
              </a:spcAft>
              <a:buClr>
                <a:schemeClr val="dk1"/>
              </a:buClr>
              <a:buSzPts val="1100"/>
              <a:buFont typeface="Arial"/>
              <a:buNone/>
            </a:pPr>
            <a:r>
              <a:rPr lang="en" b="1" dirty="0">
                <a:solidFill>
                  <a:schemeClr val="dk1"/>
                </a:solidFill>
              </a:rPr>
              <a:t>For students, experiential philanthropy strengthens their personal academic and professional skills</a:t>
            </a:r>
            <a:r>
              <a:rPr lang="en" dirty="0">
                <a:solidFill>
                  <a:schemeClr val="dk1"/>
                </a:solidFill>
              </a:rPr>
              <a:t>. </a:t>
            </a:r>
            <a:r>
              <a:rPr lang="en" b="1">
                <a:solidFill>
                  <a:schemeClr val="dk1"/>
                </a:solidFill>
              </a:rPr>
              <a:t>Besides students, experiential philanthropy benefits universities, communities, and nonprofit organizations as well.</a:t>
            </a:r>
            <a:r>
              <a:rPr lang="en">
                <a:solidFill>
                  <a:schemeClr val="dk1"/>
                </a:solidFill>
              </a:rPr>
              <a:t> </a:t>
            </a:r>
            <a:endParaRPr lang="en" b="1" dirty="0">
              <a:solidFill>
                <a:schemeClr val="dk1"/>
              </a:solidFill>
            </a:endParaRPr>
          </a:p>
          <a:p>
            <a:pPr marL="0" lvl="0" indent="0" algn="l" rtl="0">
              <a:spcBef>
                <a:spcPts val="0"/>
              </a:spcBef>
              <a:spcAft>
                <a:spcPts val="0"/>
              </a:spcAft>
              <a:buClr>
                <a:schemeClr val="dk1"/>
              </a:buClr>
              <a:buSzPts val="1100"/>
              <a:buFont typeface="Arial"/>
              <a:buNone/>
            </a:pPr>
            <a:endParaRPr lang="en" b="1" dirty="0">
              <a:solidFill>
                <a:schemeClr val="dk1"/>
              </a:solidFill>
            </a:endParaRPr>
          </a:p>
          <a:p>
            <a:pPr marL="0" lvl="0" indent="0" algn="l" rtl="0">
              <a:spcBef>
                <a:spcPts val="0"/>
              </a:spcBef>
              <a:spcAft>
                <a:spcPts val="0"/>
              </a:spcAft>
              <a:buClr>
                <a:schemeClr val="dk1"/>
              </a:buClr>
              <a:buSzPts val="1100"/>
              <a:buFont typeface="Arial"/>
              <a:buNone/>
            </a:pPr>
            <a:r>
              <a:rPr lang="en" b="1" dirty="0">
                <a:solidFill>
                  <a:schemeClr val="dk1"/>
                </a:solidFill>
              </a:rPr>
              <a:t>The general research questions on experiential philanthropy the literature have in common include - what is experiential philanthropy, where does experiential philanthropy come from, how to implement experiential philanthropy, and what is the impact of experiential philanthropy? The answers to these questions are the four common themes that appear among the 18 articles.</a:t>
            </a:r>
            <a:r>
              <a:rPr lang="en" dirty="0">
                <a:solidFill>
                  <a:schemeClr val="dk1"/>
                </a:solidFill>
              </a:rPr>
              <a:t> First, all the articles try to answer the question of what is experiential philanthropy by discussing the concepts of experiential philanthropy. Meanwhile, the background theory that incubates experiential philanthropy lies in service-learning. At the same time, current practices in the university classrooms present the implementation of experiential philanthropy. The fourth key theme of the literature is the efficacy of experiential philanthropy. It impacts not only students, but also universities, communities, and the nonprofit sector.</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The Concept of Experiential Philanthropy</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Experiential philanthropy is an innovative service-learning pedagogy in nonprofit management education. In an experiential philanthropy project, students identify nonprofit organizations that are working on the social issues within their communities, then make the decision to distribute the funds - directly or indirectly - into nonprofit organizations.</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There are generally several </a:t>
            </a:r>
            <a:r>
              <a:rPr lang="en" b="1" dirty="0">
                <a:solidFill>
                  <a:schemeClr val="dk1"/>
                </a:solidFill>
              </a:rPr>
              <a:t>tasks</a:t>
            </a:r>
            <a:r>
              <a:rPr lang="en" dirty="0">
                <a:solidFill>
                  <a:schemeClr val="dk1"/>
                </a:solidFill>
              </a:rPr>
              <a:t> for an experiential philanthropy course. </a:t>
            </a:r>
            <a:r>
              <a:rPr lang="en" b="1" dirty="0">
                <a:solidFill>
                  <a:schemeClr val="dk1"/>
                </a:solidFill>
              </a:rPr>
              <a:t>For instructors</a:t>
            </a:r>
            <a:r>
              <a:rPr lang="en" dirty="0">
                <a:solidFill>
                  <a:schemeClr val="dk1"/>
                </a:solidFill>
              </a:rPr>
              <a:t>, the primary task is teaching students philanthropic and nonprofit management knowledge. The ultimate goal is to use philanthropy to overcome social issues. </a:t>
            </a:r>
            <a:r>
              <a:rPr lang="en" b="1" dirty="0">
                <a:solidFill>
                  <a:schemeClr val="dk1"/>
                </a:solidFill>
              </a:rPr>
              <a:t>For student participants</a:t>
            </a:r>
            <a:r>
              <a:rPr lang="en" dirty="0">
                <a:solidFill>
                  <a:schemeClr val="dk1"/>
                </a:solidFill>
              </a:rPr>
              <a:t>, first of all, they need to learn basic management principles as in other non-experiential nonprofit education classes. In addition, a philanthropic view requires them to identify social problems and issues in communities. By making granting decisions, students will also learn skills to evaluate and award nonprofit organizations. Ultimately, experiential philanthropy pedagogy intends to teach students not only about philanthropy but also about social issues and social problems within their communities. It is an important strategy to engage students in the learning process while encouraging community engagement.</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Generally speaking, there are </a:t>
            </a:r>
            <a:r>
              <a:rPr lang="en" b="1" dirty="0">
                <a:solidFill>
                  <a:schemeClr val="dk1"/>
                </a:solidFill>
              </a:rPr>
              <a:t>two models of experiential philanthropy - direct giving and indirect giving </a:t>
            </a:r>
            <a:r>
              <a:rPr lang="en" dirty="0">
                <a:solidFill>
                  <a:schemeClr val="dk1"/>
                </a:solidFill>
              </a:rPr>
              <a:t>(Olberding, 2009). The direct-giving model allocates a certain amount of funds to a class or another group of students for the grant-making process. Then students evaluate proposals from applicant nonprofit organizations and make collective decisions about which ones to fund directly. The indirect-giving model instructs students to evaluate grant proposals submitted by nonprofit organizations and make funding recommendations to a corporation or foundations in the real world.</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Roots in Service-Learning</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The roots of experiential philanthropy could be found in service-learning (Riccio &amp; </a:t>
            </a:r>
            <a:r>
              <a:rPr lang="en" dirty="0" err="1">
                <a:solidFill>
                  <a:schemeClr val="dk1"/>
                </a:solidFill>
              </a:rPr>
              <a:t>Gardinier</a:t>
            </a:r>
            <a:r>
              <a:rPr lang="en" dirty="0">
                <a:solidFill>
                  <a:schemeClr val="dk1"/>
                </a:solidFill>
              </a:rPr>
              <a:t>, 2016; </a:t>
            </a:r>
            <a:r>
              <a:rPr lang="en" dirty="0" err="1">
                <a:solidFill>
                  <a:schemeClr val="dk1"/>
                </a:solidFill>
              </a:rPr>
              <a:t>Seher</a:t>
            </a:r>
            <a:r>
              <a:rPr lang="en" dirty="0">
                <a:solidFill>
                  <a:schemeClr val="dk1"/>
                </a:solidFill>
              </a:rPr>
              <a:t>, 2014). Service-learning connects community service with academic curriculum(</a:t>
            </a:r>
            <a:r>
              <a:rPr lang="en" dirty="0" err="1">
                <a:solidFill>
                  <a:schemeClr val="dk1"/>
                </a:solidFill>
              </a:rPr>
              <a:t>Celio</a:t>
            </a:r>
            <a:r>
              <a:rPr lang="en" dirty="0">
                <a:solidFill>
                  <a:schemeClr val="dk1"/>
                </a:solidFill>
              </a:rPr>
              <a:t>, </a:t>
            </a:r>
            <a:r>
              <a:rPr lang="en" dirty="0" err="1">
                <a:solidFill>
                  <a:schemeClr val="dk1"/>
                </a:solidFill>
              </a:rPr>
              <a:t>Durlak</a:t>
            </a:r>
            <a:r>
              <a:rPr lang="en" dirty="0">
                <a:solidFill>
                  <a:schemeClr val="dk1"/>
                </a:solidFill>
              </a:rPr>
              <a:t> &amp; </a:t>
            </a:r>
            <a:r>
              <a:rPr lang="en" dirty="0" err="1">
                <a:solidFill>
                  <a:schemeClr val="dk1"/>
                </a:solidFill>
              </a:rPr>
              <a:t>Dyminicki</a:t>
            </a:r>
            <a:r>
              <a:rPr lang="en" dirty="0">
                <a:solidFill>
                  <a:schemeClr val="dk1"/>
                </a:solidFill>
              </a:rPr>
              <a:t>, 2011; Olberding &amp; Hacker, 2015). It is a teaching approach that “integrates meaningful community service with instruction and reflection in order to enrich student learning experiences, teach civic responsibility, and strengthen communities” (Xu, Li, &amp; </a:t>
            </a:r>
            <a:r>
              <a:rPr lang="en" dirty="0" err="1">
                <a:solidFill>
                  <a:schemeClr val="dk1"/>
                </a:solidFill>
              </a:rPr>
              <a:t>McDougle</a:t>
            </a:r>
            <a:r>
              <a:rPr lang="en" dirty="0">
                <a:solidFill>
                  <a:schemeClr val="dk1"/>
                </a:solidFill>
              </a:rPr>
              <a:t>, 2018, p.2). Service-learning is grounded in the concept of active learning, which is a more general approach of teaching, emphasizing that students learn through evolving activities and “think about what they are doing” (</a:t>
            </a:r>
            <a:r>
              <a:rPr lang="en" dirty="0" err="1">
                <a:solidFill>
                  <a:schemeClr val="dk1"/>
                </a:solidFill>
              </a:rPr>
              <a:t>Bonwell</a:t>
            </a:r>
            <a:r>
              <a:rPr lang="en" dirty="0">
                <a:solidFill>
                  <a:schemeClr val="dk1"/>
                </a:solidFill>
              </a:rPr>
              <a:t> &amp; </a:t>
            </a:r>
            <a:r>
              <a:rPr lang="en" dirty="0" err="1">
                <a:solidFill>
                  <a:schemeClr val="dk1"/>
                </a:solidFill>
              </a:rPr>
              <a:t>Eison</a:t>
            </a:r>
            <a:r>
              <a:rPr lang="en" dirty="0">
                <a:solidFill>
                  <a:schemeClr val="dk1"/>
                </a:solidFill>
              </a:rPr>
              <a:t>, 1991, p. iii). </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As a product of the university-community partnership, service-learning is one of the most popular community-based education strategies, which combines community engagement with academic objectives. Research has consistently indicated that service-learning is an effective teaching method to aid in achieving an array of student learning outcomes. It can have a positive impact on students’ academic learning and skill development by enriching students’ learning experience. Beyond that, students participating in service-learning activities reveal a higher level of civic responsibility, as those activities help in building a better understanding of social issues and enhancing students’ personal insights (</a:t>
            </a:r>
            <a:r>
              <a:rPr lang="en" dirty="0" err="1">
                <a:solidFill>
                  <a:schemeClr val="dk1"/>
                </a:solidFill>
              </a:rPr>
              <a:t>McDougle</a:t>
            </a:r>
            <a:r>
              <a:rPr lang="en" dirty="0">
                <a:solidFill>
                  <a:schemeClr val="dk1"/>
                </a:solidFill>
              </a:rPr>
              <a:t>, McDonald, Li, Miller, &amp; Xu, 2016).</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Many professional disciplines such as agriculture, engineering, and social work are among the first to implement service-learning activities into pedagogical practice (Xu, Li, &amp; </a:t>
            </a:r>
            <a:r>
              <a:rPr lang="en" dirty="0" err="1">
                <a:solidFill>
                  <a:schemeClr val="dk1"/>
                </a:solidFill>
              </a:rPr>
              <a:t>McDougle</a:t>
            </a:r>
            <a:r>
              <a:rPr lang="en" dirty="0">
                <a:solidFill>
                  <a:schemeClr val="dk1"/>
                </a:solidFill>
              </a:rPr>
              <a:t>, 2018). Later on, it has been covered extensively in business and professional communication courses, before student philanthropy is addressed (</a:t>
            </a:r>
            <a:r>
              <a:rPr lang="en" dirty="0" err="1">
                <a:solidFill>
                  <a:schemeClr val="dk1"/>
                </a:solidFill>
              </a:rPr>
              <a:t>Bolch</a:t>
            </a:r>
            <a:r>
              <a:rPr lang="en" dirty="0">
                <a:solidFill>
                  <a:schemeClr val="dk1"/>
                </a:solidFill>
              </a:rPr>
              <a:t>, 2018). Nowadays, most universities incorporate some form of service-learning into their curriculums of various degree programs.</a:t>
            </a:r>
            <a:endParaRPr dirty="0">
              <a:solidFill>
                <a:schemeClr val="dk1"/>
              </a:solidFill>
            </a:endParaRPr>
          </a:p>
          <a:p>
            <a:pPr marL="0" lvl="0" indent="0" algn="l" rtl="0">
              <a:spcBef>
                <a:spcPts val="0"/>
              </a:spcBef>
              <a:spcAft>
                <a:spcPts val="0"/>
              </a:spcAft>
              <a:buClr>
                <a:schemeClr val="dk1"/>
              </a:buClr>
              <a:buSzPts val="1100"/>
              <a:buFont typeface="Arial"/>
              <a:buNone/>
            </a:pPr>
            <a:r>
              <a:rPr lang="en" b="1" dirty="0">
                <a:solidFill>
                  <a:schemeClr val="dk1"/>
                </a:solidFill>
              </a:rPr>
              <a:t>Experiential philanthropy is seen as a new and innovative form of service-learning pedagogy</a:t>
            </a:r>
            <a:r>
              <a:rPr lang="en" dirty="0">
                <a:solidFill>
                  <a:schemeClr val="dk1"/>
                </a:solidFill>
              </a:rPr>
              <a:t>. The key difference between service-learning and experiential philanthropy is that service-learning requires “time and talents” from learners, while experiential philanthropy adds the “treasure” that comes from funders, such as foundations, universities, companies, government agencies, or even individuals (</a:t>
            </a:r>
            <a:r>
              <a:rPr lang="en" dirty="0" err="1">
                <a:solidFill>
                  <a:schemeClr val="dk1"/>
                </a:solidFill>
              </a:rPr>
              <a:t>Benenson</a:t>
            </a:r>
            <a:r>
              <a:rPr lang="en" dirty="0">
                <a:solidFill>
                  <a:schemeClr val="dk1"/>
                </a:solidFill>
              </a:rPr>
              <a:t> &amp; </a:t>
            </a:r>
            <a:r>
              <a:rPr lang="en" dirty="0" err="1">
                <a:solidFill>
                  <a:schemeClr val="dk1"/>
                </a:solidFill>
              </a:rPr>
              <a:t>Moldow</a:t>
            </a:r>
            <a:r>
              <a:rPr lang="en" dirty="0">
                <a:solidFill>
                  <a:schemeClr val="dk1"/>
                </a:solidFill>
              </a:rPr>
              <a:t>, 2017, p.887; </a:t>
            </a:r>
            <a:r>
              <a:rPr lang="en" dirty="0" err="1">
                <a:solidFill>
                  <a:schemeClr val="dk1"/>
                </a:solidFill>
              </a:rPr>
              <a:t>Olberging</a:t>
            </a:r>
            <a:r>
              <a:rPr lang="en" dirty="0">
                <a:solidFill>
                  <a:schemeClr val="dk1"/>
                </a:solidFill>
              </a:rPr>
              <a:t>, 2009). </a:t>
            </a:r>
            <a:r>
              <a:rPr lang="en" b="1" dirty="0">
                <a:solidFill>
                  <a:schemeClr val="dk1"/>
                </a:solidFill>
              </a:rPr>
              <a:t>Similar to service-learning, experiential philanthropy combines skill and knowledge development, hands-on activities, community engagement, while most outstandingly, it allocates </a:t>
            </a:r>
            <a:r>
              <a:rPr lang="en" b="1" dirty="0" err="1">
                <a:solidFill>
                  <a:schemeClr val="dk1"/>
                </a:solidFill>
              </a:rPr>
              <a:t>fundings</a:t>
            </a:r>
            <a:r>
              <a:rPr lang="en" b="1" dirty="0">
                <a:solidFill>
                  <a:schemeClr val="dk1"/>
                </a:solidFill>
              </a:rPr>
              <a:t> and makes direct contributions to the community.</a:t>
            </a:r>
            <a:endParaRPr b="1"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Current Practice of Experiential Philanthropy</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An early estimation has predicted that there are more than one hundred experiential philanthropy initiatives at US colleges and universities (Stuart, 2012). The </a:t>
            </a:r>
            <a:r>
              <a:rPr lang="en" dirty="0" err="1">
                <a:solidFill>
                  <a:schemeClr val="dk1"/>
                </a:solidFill>
              </a:rPr>
              <a:t>Mayerson</a:t>
            </a:r>
            <a:r>
              <a:rPr lang="en" dirty="0">
                <a:solidFill>
                  <a:schemeClr val="dk1"/>
                </a:solidFill>
              </a:rPr>
              <a:t> Student Philanthropy Project at Northern Kentucky University is one of the longest-running ones. The project has been working for 19 years </a:t>
            </a:r>
            <a:r>
              <a:rPr lang="en" b="1" dirty="0">
                <a:solidFill>
                  <a:schemeClr val="dk1"/>
                </a:solidFill>
              </a:rPr>
              <a:t>since 1999</a:t>
            </a:r>
            <a:r>
              <a:rPr lang="en" dirty="0">
                <a:solidFill>
                  <a:schemeClr val="dk1"/>
                </a:solidFill>
              </a:rPr>
              <a:t>. NKU opens the program to all colleges, all disciplines, and the full range of NKU students, beginning with high school students taking courses for college credit and continuing through graduate school(Holland &amp; Votruba, 2002). Since its inception, 5,549 students who participated in the project have given out $871,466 to 387 nonprofit organizations (</a:t>
            </a:r>
            <a:r>
              <a:rPr lang="en" dirty="0" err="1">
                <a:solidFill>
                  <a:schemeClr val="dk1"/>
                </a:solidFill>
              </a:rPr>
              <a:t>Mayerson</a:t>
            </a:r>
            <a:r>
              <a:rPr lang="en" dirty="0">
                <a:solidFill>
                  <a:schemeClr val="dk1"/>
                </a:solidFill>
              </a:rPr>
              <a:t> Annual Report, 2019). It provides rich data for experiential philanthropy research. Among the 18 peer-reviewed articles, 9 of them use data collected from the </a:t>
            </a:r>
            <a:r>
              <a:rPr lang="en" dirty="0" err="1">
                <a:solidFill>
                  <a:schemeClr val="dk1"/>
                </a:solidFill>
              </a:rPr>
              <a:t>Mayerson</a:t>
            </a:r>
            <a:r>
              <a:rPr lang="en" dirty="0">
                <a:solidFill>
                  <a:schemeClr val="dk1"/>
                </a:solidFill>
              </a:rPr>
              <a:t> Project. Another influential project is Pay It Forward, an initiative of the Kentucky, Michigan, and Ohio Campus Compacts. Since January 2010, Pay It Forward has engaged nearly 4,200 college students in 197 courses across 37 campuses (</a:t>
            </a:r>
            <a:r>
              <a:rPr lang="en" dirty="0" err="1">
                <a:solidFill>
                  <a:schemeClr val="dk1"/>
                </a:solidFill>
              </a:rPr>
              <a:t>Benenson</a:t>
            </a:r>
            <a:r>
              <a:rPr lang="en" dirty="0">
                <a:solidFill>
                  <a:schemeClr val="dk1"/>
                </a:solidFill>
              </a:rPr>
              <a:t> &amp; </a:t>
            </a:r>
            <a:r>
              <a:rPr lang="en" dirty="0" err="1">
                <a:solidFill>
                  <a:schemeClr val="dk1"/>
                </a:solidFill>
              </a:rPr>
              <a:t>Moldow</a:t>
            </a:r>
            <a:r>
              <a:rPr lang="en" dirty="0">
                <a:solidFill>
                  <a:schemeClr val="dk1"/>
                </a:solidFill>
              </a:rPr>
              <a:t>, 2017). Similar to the </a:t>
            </a:r>
            <a:r>
              <a:rPr lang="en" dirty="0" err="1">
                <a:solidFill>
                  <a:schemeClr val="dk1"/>
                </a:solidFill>
              </a:rPr>
              <a:t>Mayerson</a:t>
            </a:r>
            <a:r>
              <a:rPr lang="en" dirty="0">
                <a:solidFill>
                  <a:schemeClr val="dk1"/>
                </a:solidFill>
              </a:rPr>
              <a:t> Project, Pay It Forward courses are offered to a variety of disciplines, departments, and organizational units, while some are multi-semester courses. For funding sources, two of the largest funders of experiential philanthropy in the United States - Once Upon a Time Foundation and Learning by Giving Foundation, have contributed millions of dollars to support diverse forms of experiential philanthropy projects.</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Before 2019, very few studies on experimental philanthropy have focused on the research context outside of the United States. Experiential philanthropy has not become a significant component of nonprofit and philanthropic education in other countries. In 2019, the first experiential philanthropy study in China (Li, </a:t>
            </a:r>
            <a:r>
              <a:rPr lang="en" dirty="0" err="1">
                <a:solidFill>
                  <a:schemeClr val="dk1"/>
                </a:solidFill>
              </a:rPr>
              <a:t>McDougle</a:t>
            </a:r>
            <a:r>
              <a:rPr lang="en" dirty="0">
                <a:solidFill>
                  <a:schemeClr val="dk1"/>
                </a:solidFill>
              </a:rPr>
              <a:t> &amp; Gupta, 2019) indicated a similar finding to what has been found in the United States. The experiential philanthropy courses increase Chinese students’ awareness of social issues and nonprofit organizations while encouraging their interest in philanthropic education, activities, and even nonprofit career. In </a:t>
            </a:r>
            <a:r>
              <a:rPr lang="en" dirty="0" err="1">
                <a:solidFill>
                  <a:schemeClr val="dk1"/>
                </a:solidFill>
              </a:rPr>
              <a:t>Appe’s</a:t>
            </a:r>
            <a:r>
              <a:rPr lang="en" dirty="0">
                <a:solidFill>
                  <a:schemeClr val="dk1"/>
                </a:solidFill>
              </a:rPr>
              <a:t> study, the graduate course about private philanthropy in a public affairs program provides students the opportunity to examine philanthropic behavior at a global scale, aiming to address social problems across the world. It advances a major debate that compares the merits of giving locally versus giving internationally in this experiential model. (</a:t>
            </a:r>
            <a:r>
              <a:rPr lang="en" dirty="0" err="1">
                <a:solidFill>
                  <a:schemeClr val="dk1"/>
                </a:solidFill>
              </a:rPr>
              <a:t>Appe</a:t>
            </a:r>
            <a:r>
              <a:rPr lang="en" dirty="0">
                <a:solidFill>
                  <a:schemeClr val="dk1"/>
                </a:solidFill>
              </a:rPr>
              <a:t>, 2020)</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Efficacy of Experiential Philanthropy</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A major theme of the current experiential philanthropy literature is the efficacy of this pedagogical approach. It benefits not only students but also universities, communities, and nonprofit sectors.</a:t>
            </a:r>
            <a:endParaRPr dirty="0">
              <a:solidFill>
                <a:schemeClr val="dk1"/>
              </a:solidFill>
            </a:endParaRPr>
          </a:p>
          <a:p>
            <a:pPr marL="0" lvl="0" indent="0" algn="l" rtl="0">
              <a:spcBef>
                <a:spcPts val="0"/>
              </a:spcBef>
              <a:spcAft>
                <a:spcPts val="0"/>
              </a:spcAft>
              <a:buClr>
                <a:schemeClr val="dk1"/>
              </a:buClr>
              <a:buSzPts val="1100"/>
              <a:buFont typeface="Arial"/>
              <a:buNone/>
            </a:pPr>
            <a:r>
              <a:rPr lang="en" b="1" dirty="0">
                <a:solidFill>
                  <a:schemeClr val="dk1"/>
                </a:solidFill>
              </a:rPr>
              <a:t>For students, experiential philanthropy strengthens their personal academic and professional skills</a:t>
            </a:r>
            <a:r>
              <a:rPr lang="en" dirty="0">
                <a:solidFill>
                  <a:schemeClr val="dk1"/>
                </a:solidFill>
              </a:rPr>
              <a:t>. It enhances their learning capacity and interest in the curriculum, helps them apply course principles and develop their academic skills and knowledge (Li, Xu &amp; </a:t>
            </a:r>
            <a:r>
              <a:rPr lang="en" dirty="0" err="1">
                <a:solidFill>
                  <a:schemeClr val="dk1"/>
                </a:solidFill>
              </a:rPr>
              <a:t>McDougle</a:t>
            </a:r>
            <a:r>
              <a:rPr lang="en" dirty="0">
                <a:solidFill>
                  <a:schemeClr val="dk1"/>
                </a:solidFill>
              </a:rPr>
              <a:t>, 2019; </a:t>
            </a:r>
            <a:r>
              <a:rPr lang="en" dirty="0" err="1">
                <a:solidFill>
                  <a:schemeClr val="dk1"/>
                </a:solidFill>
              </a:rPr>
              <a:t>Millisor</a:t>
            </a:r>
            <a:r>
              <a:rPr lang="en" dirty="0">
                <a:solidFill>
                  <a:schemeClr val="dk1"/>
                </a:solidFill>
              </a:rPr>
              <a:t> &amp; Olberding, 2009; </a:t>
            </a:r>
            <a:r>
              <a:rPr lang="en" dirty="0" err="1">
                <a:solidFill>
                  <a:schemeClr val="dk1"/>
                </a:solidFill>
              </a:rPr>
              <a:t>McDougle</a:t>
            </a:r>
            <a:r>
              <a:rPr lang="en" dirty="0">
                <a:solidFill>
                  <a:schemeClr val="dk1"/>
                </a:solidFill>
              </a:rPr>
              <a:t> et al., 2017). Professional skills such as information collection techniques, budgeting, and resource management will benefit their future careers (</a:t>
            </a:r>
            <a:r>
              <a:rPr lang="en" dirty="0" err="1">
                <a:solidFill>
                  <a:schemeClr val="dk1"/>
                </a:solidFill>
              </a:rPr>
              <a:t>Benenson</a:t>
            </a:r>
            <a:r>
              <a:rPr lang="en" dirty="0">
                <a:solidFill>
                  <a:schemeClr val="dk1"/>
                </a:solidFill>
              </a:rPr>
              <a:t> &amp; </a:t>
            </a:r>
            <a:r>
              <a:rPr lang="en" dirty="0" err="1">
                <a:solidFill>
                  <a:schemeClr val="dk1"/>
                </a:solidFill>
              </a:rPr>
              <a:t>Moldow</a:t>
            </a:r>
            <a:r>
              <a:rPr lang="en" dirty="0">
                <a:solidFill>
                  <a:schemeClr val="dk1"/>
                </a:solidFill>
              </a:rPr>
              <a:t>, 2017; Bloch, 2018; McClendon, </a:t>
            </a:r>
            <a:r>
              <a:rPr lang="en" dirty="0" err="1">
                <a:solidFill>
                  <a:schemeClr val="dk1"/>
                </a:solidFill>
              </a:rPr>
              <a:t>Kagotho</a:t>
            </a:r>
            <a:r>
              <a:rPr lang="en" dirty="0">
                <a:solidFill>
                  <a:schemeClr val="dk1"/>
                </a:solidFill>
              </a:rPr>
              <a:t> &amp; Lane, 2016; Sigler, 2006). Also, a positive effect of experiential philanthropy on student </a:t>
            </a:r>
            <a:r>
              <a:rPr lang="en" b="1" dirty="0">
                <a:solidFill>
                  <a:schemeClr val="dk1"/>
                </a:solidFill>
              </a:rPr>
              <a:t>civic engagement</a:t>
            </a:r>
            <a:r>
              <a:rPr lang="en" dirty="0">
                <a:solidFill>
                  <a:schemeClr val="dk1"/>
                </a:solidFill>
              </a:rPr>
              <a:t> has been supported by the literature (</a:t>
            </a:r>
            <a:r>
              <a:rPr lang="en" dirty="0" err="1">
                <a:solidFill>
                  <a:schemeClr val="dk1"/>
                </a:solidFill>
              </a:rPr>
              <a:t>Benenson</a:t>
            </a:r>
            <a:r>
              <a:rPr lang="en" dirty="0">
                <a:solidFill>
                  <a:schemeClr val="dk1"/>
                </a:solidFill>
              </a:rPr>
              <a:t> &amp; </a:t>
            </a:r>
            <a:r>
              <a:rPr lang="en" dirty="0" err="1">
                <a:solidFill>
                  <a:schemeClr val="dk1"/>
                </a:solidFill>
              </a:rPr>
              <a:t>Moldow</a:t>
            </a:r>
            <a:r>
              <a:rPr lang="en" dirty="0">
                <a:solidFill>
                  <a:schemeClr val="dk1"/>
                </a:solidFill>
              </a:rPr>
              <a:t>, 2017; Irvin, 2005; Li, Xu &amp; </a:t>
            </a:r>
            <a:r>
              <a:rPr lang="en" dirty="0" err="1">
                <a:solidFill>
                  <a:schemeClr val="dk1"/>
                </a:solidFill>
              </a:rPr>
              <a:t>McDougle</a:t>
            </a:r>
            <a:r>
              <a:rPr lang="en" dirty="0">
                <a:solidFill>
                  <a:schemeClr val="dk1"/>
                </a:solidFill>
              </a:rPr>
              <a:t>, 2019). After taking the course, students are more aware of social issues and problems in their communities (Ahmed &amp; Olberding, 2007; Benz, </a:t>
            </a:r>
            <a:r>
              <a:rPr lang="en" dirty="0" err="1">
                <a:solidFill>
                  <a:schemeClr val="dk1"/>
                </a:solidFill>
              </a:rPr>
              <a:t>Piskulich</a:t>
            </a:r>
            <a:r>
              <a:rPr lang="en" dirty="0">
                <a:solidFill>
                  <a:schemeClr val="dk1"/>
                </a:solidFill>
              </a:rPr>
              <a:t>, Kim, Barry, &amp; </a:t>
            </a:r>
            <a:r>
              <a:rPr lang="en" dirty="0" err="1">
                <a:solidFill>
                  <a:schemeClr val="dk1"/>
                </a:solidFill>
              </a:rPr>
              <a:t>Havstad</a:t>
            </a:r>
            <a:r>
              <a:rPr lang="en" dirty="0">
                <a:solidFill>
                  <a:schemeClr val="dk1"/>
                </a:solidFill>
              </a:rPr>
              <a:t>, 2020; Li, </a:t>
            </a:r>
            <a:r>
              <a:rPr lang="en" dirty="0" err="1">
                <a:solidFill>
                  <a:schemeClr val="dk1"/>
                </a:solidFill>
              </a:rPr>
              <a:t>McDougle</a:t>
            </a:r>
            <a:r>
              <a:rPr lang="en" dirty="0">
                <a:solidFill>
                  <a:schemeClr val="dk1"/>
                </a:solidFill>
              </a:rPr>
              <a:t> &amp; Gupta, 2019; </a:t>
            </a:r>
            <a:r>
              <a:rPr lang="en" dirty="0" err="1">
                <a:solidFill>
                  <a:schemeClr val="dk1"/>
                </a:solidFill>
              </a:rPr>
              <a:t>Millisor</a:t>
            </a:r>
            <a:r>
              <a:rPr lang="en" dirty="0">
                <a:solidFill>
                  <a:schemeClr val="dk1"/>
                </a:solidFill>
              </a:rPr>
              <a:t> &amp; Olberding, 2009; McDonald, Miller &amp; </a:t>
            </a:r>
            <a:r>
              <a:rPr lang="en" dirty="0" err="1">
                <a:solidFill>
                  <a:schemeClr val="dk1"/>
                </a:solidFill>
              </a:rPr>
              <a:t>McDougle</a:t>
            </a:r>
            <a:r>
              <a:rPr lang="en" dirty="0">
                <a:solidFill>
                  <a:schemeClr val="dk1"/>
                </a:solidFill>
              </a:rPr>
              <a:t>, 2017; McDonald &amp; Olberding, 2012; </a:t>
            </a:r>
            <a:r>
              <a:rPr lang="en" dirty="0" err="1">
                <a:solidFill>
                  <a:schemeClr val="dk1"/>
                </a:solidFill>
              </a:rPr>
              <a:t>McDougle</a:t>
            </a:r>
            <a:r>
              <a:rPr lang="en" dirty="0">
                <a:solidFill>
                  <a:schemeClr val="dk1"/>
                </a:solidFill>
              </a:rPr>
              <a:t> et al., 2017; ). Their awareness of nonprofit organizations who are working on solving the problems is enhanced as well (Li, </a:t>
            </a:r>
            <a:r>
              <a:rPr lang="en" dirty="0" err="1">
                <a:solidFill>
                  <a:schemeClr val="dk1"/>
                </a:solidFill>
              </a:rPr>
              <a:t>McDougle</a:t>
            </a:r>
            <a:r>
              <a:rPr lang="en" dirty="0">
                <a:solidFill>
                  <a:schemeClr val="dk1"/>
                </a:solidFill>
              </a:rPr>
              <a:t> &amp; Gupta, 2019; </a:t>
            </a:r>
            <a:r>
              <a:rPr lang="en" dirty="0" err="1">
                <a:solidFill>
                  <a:schemeClr val="dk1"/>
                </a:solidFill>
              </a:rPr>
              <a:t>Millisor</a:t>
            </a:r>
            <a:r>
              <a:rPr lang="en" dirty="0">
                <a:solidFill>
                  <a:schemeClr val="dk1"/>
                </a:solidFill>
              </a:rPr>
              <a:t> &amp; Olberding, 2009; McDonald &amp; Olberding, 2012; </a:t>
            </a:r>
            <a:r>
              <a:rPr lang="en" dirty="0" err="1">
                <a:solidFill>
                  <a:schemeClr val="dk1"/>
                </a:solidFill>
              </a:rPr>
              <a:t>McDougle</a:t>
            </a:r>
            <a:r>
              <a:rPr lang="en" dirty="0">
                <a:solidFill>
                  <a:schemeClr val="dk1"/>
                </a:solidFill>
              </a:rPr>
              <a:t> et al., 2017). At the same time, students’ beliefs, values, intentions are positively impacted by their “learning by giving” experience (Ahmed &amp; Olberding, 2007; Li, Xu &amp; </a:t>
            </a:r>
            <a:r>
              <a:rPr lang="en" dirty="0" err="1">
                <a:solidFill>
                  <a:schemeClr val="dk1"/>
                </a:solidFill>
              </a:rPr>
              <a:t>McDougle</a:t>
            </a:r>
            <a:r>
              <a:rPr lang="en" dirty="0">
                <a:solidFill>
                  <a:schemeClr val="dk1"/>
                </a:solidFill>
              </a:rPr>
              <a:t>, 2019; </a:t>
            </a:r>
            <a:r>
              <a:rPr lang="en" dirty="0" err="1">
                <a:solidFill>
                  <a:schemeClr val="dk1"/>
                </a:solidFill>
              </a:rPr>
              <a:t>McDougle</a:t>
            </a:r>
            <a:r>
              <a:rPr lang="en" dirty="0">
                <a:solidFill>
                  <a:schemeClr val="dk1"/>
                </a:solidFill>
              </a:rPr>
              <a:t> et al., 2017; Olberding, 2012). They are more likely to make charitable donations, participate in volunteer activities, and serve on nonprofit boards. However, in Li et al.’s 2019 qualitative study, they find that for some students, engaging in experiential philanthropy is less likely to enhance their desire to contribute monetarily to nonprofit organizations (Li, Xu &amp; </a:t>
            </a:r>
            <a:r>
              <a:rPr lang="en" dirty="0" err="1">
                <a:solidFill>
                  <a:schemeClr val="dk1"/>
                </a:solidFill>
              </a:rPr>
              <a:t>McDougle</a:t>
            </a:r>
            <a:r>
              <a:rPr lang="en" dirty="0">
                <a:solidFill>
                  <a:schemeClr val="dk1"/>
                </a:solidFill>
              </a:rPr>
              <a:t>, 2019).</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Some studies compare different student groups and find mixed results on the effectiveness of experiential philanthropy. Ahmed and Olberding find that in-career MPA students may not be the best target population. Undergraduate students - particularly in non-business disciplines- seem to be the population whose awareness, beliefs, values, and intentions are most likely to be increased by a student philanthropy project (Ahmed &amp; Olberding, 2007). </a:t>
            </a:r>
            <a:r>
              <a:rPr lang="en" dirty="0" err="1">
                <a:solidFill>
                  <a:schemeClr val="dk1"/>
                </a:solidFill>
              </a:rPr>
              <a:t>Benenson</a:t>
            </a:r>
            <a:r>
              <a:rPr lang="en" dirty="0">
                <a:solidFill>
                  <a:schemeClr val="dk1"/>
                </a:solidFill>
              </a:rPr>
              <a:t> and </a:t>
            </a:r>
            <a:r>
              <a:rPr lang="en" dirty="0" err="1">
                <a:solidFill>
                  <a:schemeClr val="dk1"/>
                </a:solidFill>
              </a:rPr>
              <a:t>Moldow</a:t>
            </a:r>
            <a:r>
              <a:rPr lang="en" dirty="0">
                <a:solidFill>
                  <a:schemeClr val="dk1"/>
                </a:solidFill>
              </a:rPr>
              <a:t> support that student philanthropy course activities have less of an effect on students who have previously participated in philanthropic activities (</a:t>
            </a:r>
            <a:r>
              <a:rPr lang="en" dirty="0" err="1">
                <a:solidFill>
                  <a:schemeClr val="dk1"/>
                </a:solidFill>
              </a:rPr>
              <a:t>Benenson</a:t>
            </a:r>
            <a:r>
              <a:rPr lang="en" dirty="0">
                <a:solidFill>
                  <a:schemeClr val="dk1"/>
                </a:solidFill>
              </a:rPr>
              <a:t> &amp; </a:t>
            </a:r>
            <a:r>
              <a:rPr lang="en" dirty="0" err="1">
                <a:solidFill>
                  <a:schemeClr val="dk1"/>
                </a:solidFill>
              </a:rPr>
              <a:t>Moldow</a:t>
            </a:r>
            <a:r>
              <a:rPr lang="en" dirty="0">
                <a:solidFill>
                  <a:schemeClr val="dk1"/>
                </a:solidFill>
              </a:rPr>
              <a:t>, 2017). Besides, </a:t>
            </a:r>
            <a:r>
              <a:rPr lang="en" dirty="0" err="1">
                <a:solidFill>
                  <a:schemeClr val="dk1"/>
                </a:solidFill>
              </a:rPr>
              <a:t>McDougle</a:t>
            </a:r>
            <a:r>
              <a:rPr lang="en" dirty="0">
                <a:solidFill>
                  <a:schemeClr val="dk1"/>
                </a:solidFill>
              </a:rPr>
              <a:t> and her team find that underclassmen are less likely than seniors to perceive that they gain value from participating in experiential philanthropy classes, while males and white students are less likely to believe that they benefit from the classes (</a:t>
            </a:r>
            <a:r>
              <a:rPr lang="en" dirty="0" err="1">
                <a:solidFill>
                  <a:schemeClr val="dk1"/>
                </a:solidFill>
              </a:rPr>
              <a:t>McDougle</a:t>
            </a:r>
            <a:r>
              <a:rPr lang="en" dirty="0">
                <a:solidFill>
                  <a:schemeClr val="dk1"/>
                </a:solidFill>
              </a:rPr>
              <a:t> et al., 2017).</a:t>
            </a:r>
            <a:endParaRPr dirty="0">
              <a:solidFill>
                <a:schemeClr val="dk1"/>
              </a:solidFill>
            </a:endParaRPr>
          </a:p>
          <a:p>
            <a:pPr marL="0" lvl="0" indent="0" algn="l" rtl="0">
              <a:spcBef>
                <a:spcPts val="0"/>
              </a:spcBef>
              <a:spcAft>
                <a:spcPts val="0"/>
              </a:spcAft>
              <a:buClr>
                <a:schemeClr val="dk1"/>
              </a:buClr>
              <a:buSzPts val="1100"/>
              <a:buFont typeface="Arial"/>
              <a:buNone/>
            </a:pPr>
            <a:r>
              <a:rPr lang="en" b="1" dirty="0">
                <a:solidFill>
                  <a:schemeClr val="dk1"/>
                </a:solidFill>
              </a:rPr>
              <a:t>Besides students, experiential philanthropy benefits universities, communities, and nonprofit organizations as well.</a:t>
            </a:r>
            <a:r>
              <a:rPr lang="en" dirty="0">
                <a:solidFill>
                  <a:schemeClr val="dk1"/>
                </a:solidFill>
              </a:rPr>
              <a:t> </a:t>
            </a:r>
            <a:r>
              <a:rPr lang="en" dirty="0" err="1">
                <a:solidFill>
                  <a:schemeClr val="dk1"/>
                </a:solidFill>
              </a:rPr>
              <a:t>Kagotho’s</a:t>
            </a:r>
            <a:r>
              <a:rPr lang="en" dirty="0">
                <a:solidFill>
                  <a:schemeClr val="dk1"/>
                </a:solidFill>
              </a:rPr>
              <a:t> team find experiential philanthropy programs’ potential for supporting and strengthening university-community partnerships (</a:t>
            </a:r>
            <a:r>
              <a:rPr lang="en" dirty="0" err="1">
                <a:solidFill>
                  <a:schemeClr val="dk1"/>
                </a:solidFill>
              </a:rPr>
              <a:t>Kagotho</a:t>
            </a:r>
            <a:r>
              <a:rPr lang="en" dirty="0">
                <a:solidFill>
                  <a:schemeClr val="dk1"/>
                </a:solidFill>
              </a:rPr>
              <a:t>, McClendon &amp; Lane, 2017). A large number of universities apply experiential philanthropy as a way to put into their course, student engagement, and the connections to the larger communities. The service-learning process benefits communities by allowing students to actively work toward improving their communities through the distribution of philanthropic funding. Ultimately, money spent within the community will alleviate some of the social issues. For the nonprofit sector, it increases the level of awareness that students have on local nonprofit organizations, and it gets more people learning about their missions. Many nonprofits, particularly smaller ones that depend on volunteers, and lack staff who can focus solely on fundraising, welcome assistance from students (</a:t>
            </a:r>
            <a:r>
              <a:rPr lang="en" dirty="0" err="1">
                <a:solidFill>
                  <a:schemeClr val="dk1"/>
                </a:solidFill>
              </a:rPr>
              <a:t>Bolch</a:t>
            </a:r>
            <a:r>
              <a:rPr lang="en" dirty="0">
                <a:solidFill>
                  <a:schemeClr val="dk1"/>
                </a:solidFill>
              </a:rPr>
              <a:t>, 2018). Meanwhile, it is a way to train the next generation of philanthropists to make strategic and smart philanthropic giving decisions.</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subTitle" idx="1"/>
          </p:nvPr>
        </p:nvSpPr>
        <p:spPr>
          <a:xfrm>
            <a:off x="1371600" y="3115170"/>
            <a:ext cx="6400800" cy="1314300"/>
          </a:xfrm>
          <a:prstGeom prst="rect">
            <a:avLst/>
          </a:prstGeom>
          <a:noFill/>
          <a:ln>
            <a:noFill/>
          </a:ln>
        </p:spPr>
        <p:txBody>
          <a:bodyPr spcFirstLastPara="1" wrap="square" lIns="91425" tIns="45700" rIns="91425" bIns="45700" anchor="t" anchorCtr="0">
            <a:noAutofit/>
          </a:bodyPr>
          <a:lstStyle>
            <a:lvl1pPr lvl="0" algn="ctr">
              <a:spcBef>
                <a:spcPts val="600"/>
              </a:spcBef>
              <a:spcAft>
                <a:spcPts val="0"/>
              </a:spcAft>
              <a:buClr>
                <a:schemeClr val="dk1"/>
              </a:buClr>
              <a:buSzPts val="3000"/>
              <a:buFont typeface="Arial"/>
              <a:buNone/>
              <a:defRPr sz="3000">
                <a:solidFill>
                  <a:schemeClr val="dk1"/>
                </a:solidFill>
              </a:defRPr>
            </a:lvl1pPr>
            <a:lvl2pPr lvl="1" algn="l">
              <a:spcBef>
                <a:spcPts val="360"/>
              </a:spcBef>
              <a:spcAft>
                <a:spcPts val="0"/>
              </a:spcAft>
              <a:buClr>
                <a:schemeClr val="dk2"/>
              </a:buClr>
              <a:buSzPts val="1800"/>
              <a:buChar char="–"/>
              <a:defRPr/>
            </a:lvl2pPr>
            <a:lvl3pPr lvl="2" algn="l">
              <a:spcBef>
                <a:spcPts val="360"/>
              </a:spcBef>
              <a:spcAft>
                <a:spcPts val="0"/>
              </a:spcAft>
              <a:buClr>
                <a:schemeClr val="dk2"/>
              </a:buClr>
              <a:buSzPts val="1800"/>
              <a:buChar char="•"/>
              <a:defRPr/>
            </a:lvl3pPr>
            <a:lvl4pPr lvl="3" algn="l">
              <a:spcBef>
                <a:spcPts val="360"/>
              </a:spcBef>
              <a:spcAft>
                <a:spcPts val="0"/>
              </a:spcAft>
              <a:buClr>
                <a:schemeClr val="dk2"/>
              </a:buClr>
              <a:buSzPts val="1800"/>
              <a:buChar char="–"/>
              <a:defRPr/>
            </a:lvl4pPr>
            <a:lvl5pPr lvl="4" algn="l">
              <a:spcBef>
                <a:spcPts val="360"/>
              </a:spcBef>
              <a:spcAft>
                <a:spcPts val="0"/>
              </a:spcAft>
              <a:buClr>
                <a:schemeClr val="dk2"/>
              </a:buClr>
              <a:buSzPts val="1800"/>
              <a:buChar char="»"/>
              <a:defRPr/>
            </a:lvl5pPr>
            <a:lvl6pPr lvl="5" algn="l">
              <a:spcBef>
                <a:spcPts val="360"/>
              </a:spcBef>
              <a:spcAft>
                <a:spcPts val="0"/>
              </a:spcAft>
              <a:buClr>
                <a:srgbClr val="5F5F5F"/>
              </a:buClr>
              <a:buSzPts val="1800"/>
              <a:buChar char="»"/>
              <a:defRPr/>
            </a:lvl6pPr>
            <a:lvl7pPr lvl="6" algn="l">
              <a:spcBef>
                <a:spcPts val="360"/>
              </a:spcBef>
              <a:spcAft>
                <a:spcPts val="0"/>
              </a:spcAft>
              <a:buClr>
                <a:srgbClr val="5F5F5F"/>
              </a:buClr>
              <a:buSzPts val="1800"/>
              <a:buChar char="»"/>
              <a:defRPr/>
            </a:lvl7pPr>
            <a:lvl8pPr lvl="7" algn="l">
              <a:spcBef>
                <a:spcPts val="360"/>
              </a:spcBef>
              <a:spcAft>
                <a:spcPts val="0"/>
              </a:spcAft>
              <a:buClr>
                <a:srgbClr val="5F5F5F"/>
              </a:buClr>
              <a:buSzPts val="1800"/>
              <a:buChar char="»"/>
              <a:defRPr/>
            </a:lvl8pPr>
            <a:lvl9pPr lvl="8" algn="l">
              <a:spcBef>
                <a:spcPts val="360"/>
              </a:spcBef>
              <a:spcAft>
                <a:spcPts val="0"/>
              </a:spcAft>
              <a:buClr>
                <a:srgbClr val="5F5F5F"/>
              </a:buClr>
              <a:buSzPts val="1800"/>
              <a:buChar char="»"/>
              <a:defRPr/>
            </a:lvl9pPr>
          </a:lstStyle>
          <a:p>
            <a:endParaRPr/>
          </a:p>
        </p:txBody>
      </p:sp>
      <p:sp>
        <p:nvSpPr>
          <p:cNvPr id="12" name="Google Shape;12;p2"/>
          <p:cNvSpPr txBox="1">
            <a:spLocks noGrp="1"/>
          </p:cNvSpPr>
          <p:nvPr>
            <p:ph type="ctrTitle"/>
          </p:nvPr>
        </p:nvSpPr>
        <p:spPr>
          <a:xfrm>
            <a:off x="685800" y="1798339"/>
            <a:ext cx="7772400" cy="11025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sz="44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pic>
        <p:nvPicPr>
          <p:cNvPr id="13" name="Google Shape;13;p2"/>
          <p:cNvPicPr preferRelativeResize="0"/>
          <p:nvPr/>
        </p:nvPicPr>
        <p:blipFill rotWithShape="1">
          <a:blip r:embed="rId2">
            <a:alphaModFix/>
          </a:blip>
          <a:srcRect/>
          <a:stretch/>
        </p:blipFill>
        <p:spPr>
          <a:xfrm>
            <a:off x="422725" y="361950"/>
            <a:ext cx="2622604" cy="778991"/>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28">
          <p15:clr>
            <a:srgbClr val="FBAE40"/>
          </p15:clr>
        </p15:guide>
        <p15:guide id="2" pos="1920">
          <p15:clr>
            <a:srgbClr val="FBAE40"/>
          </p15:clr>
        </p15:guide>
        <p15:guide id="3" pos="26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1"/>
          <p:cNvSpPr txBox="1">
            <a:spLocks noGrp="1"/>
          </p:cNvSpPr>
          <p:nvPr>
            <p:ph type="body" idx="1"/>
          </p:nvPr>
        </p:nvSpPr>
        <p:spPr>
          <a:xfrm rot="5400000">
            <a:off x="2979600" y="-1128750"/>
            <a:ext cx="3184800"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2"/>
              </a:buClr>
              <a:buSzPts val="1800"/>
              <a:buChar char="•"/>
              <a:defRPr/>
            </a:lvl1pPr>
            <a:lvl2pPr marL="914400" lvl="1" indent="-342900" algn="l">
              <a:spcBef>
                <a:spcPts val="360"/>
              </a:spcBef>
              <a:spcAft>
                <a:spcPts val="0"/>
              </a:spcAft>
              <a:buClr>
                <a:schemeClr val="dk2"/>
              </a:buClr>
              <a:buSzPts val="1800"/>
              <a:buChar char="–"/>
              <a:defRPr/>
            </a:lvl2pPr>
            <a:lvl3pPr marL="1371600" lvl="2" indent="-342900" algn="l">
              <a:spcBef>
                <a:spcPts val="360"/>
              </a:spcBef>
              <a:spcAft>
                <a:spcPts val="0"/>
              </a:spcAft>
              <a:buClr>
                <a:schemeClr val="dk2"/>
              </a:buClr>
              <a:buSzPts val="1800"/>
              <a:buChar char="•"/>
              <a:defRPr/>
            </a:lvl3pPr>
            <a:lvl4pPr marL="1828800" lvl="3" indent="-342900" algn="l">
              <a:spcBef>
                <a:spcPts val="360"/>
              </a:spcBef>
              <a:spcAft>
                <a:spcPts val="0"/>
              </a:spcAft>
              <a:buClr>
                <a:schemeClr val="dk2"/>
              </a:buClr>
              <a:buSzPts val="1800"/>
              <a:buChar char="–"/>
              <a:defRPr/>
            </a:lvl4pPr>
            <a:lvl5pPr marL="2286000" lvl="4" indent="-342900" algn="l">
              <a:spcBef>
                <a:spcPts val="360"/>
              </a:spcBef>
              <a:spcAft>
                <a:spcPts val="0"/>
              </a:spcAft>
              <a:buClr>
                <a:schemeClr val="dk2"/>
              </a:buClr>
              <a:buSzPts val="1800"/>
              <a:buChar char="»"/>
              <a:defRPr/>
            </a:lvl5pPr>
            <a:lvl6pPr marL="2743200" lvl="5" indent="-342900" algn="l">
              <a:spcBef>
                <a:spcPts val="360"/>
              </a:spcBef>
              <a:spcAft>
                <a:spcPts val="0"/>
              </a:spcAft>
              <a:buClr>
                <a:srgbClr val="5F5F5F"/>
              </a:buClr>
              <a:buSzPts val="1800"/>
              <a:buChar char="»"/>
              <a:defRPr/>
            </a:lvl6pPr>
            <a:lvl7pPr marL="3200400" lvl="6" indent="-342900" algn="l">
              <a:spcBef>
                <a:spcPts val="360"/>
              </a:spcBef>
              <a:spcAft>
                <a:spcPts val="0"/>
              </a:spcAft>
              <a:buClr>
                <a:srgbClr val="5F5F5F"/>
              </a:buClr>
              <a:buSzPts val="1800"/>
              <a:buChar char="»"/>
              <a:defRPr/>
            </a:lvl7pPr>
            <a:lvl8pPr marL="3657600" lvl="7" indent="-342900" algn="l">
              <a:spcBef>
                <a:spcPts val="360"/>
              </a:spcBef>
              <a:spcAft>
                <a:spcPts val="0"/>
              </a:spcAft>
              <a:buClr>
                <a:srgbClr val="5F5F5F"/>
              </a:buClr>
              <a:buSzPts val="1800"/>
              <a:buChar char="»"/>
              <a:defRPr/>
            </a:lvl8pPr>
            <a:lvl9pPr marL="4114800" lvl="8" indent="-342900" algn="l">
              <a:spcBef>
                <a:spcPts val="360"/>
              </a:spcBef>
              <a:spcAft>
                <a:spcPts val="0"/>
              </a:spcAft>
              <a:buClr>
                <a:srgbClr val="5F5F5F"/>
              </a:buClr>
              <a:buSzPts val="1800"/>
              <a:buChar char="»"/>
              <a:defRPr/>
            </a:lvl9pPr>
          </a:lstStyle>
          <a:p>
            <a:endParaRPr/>
          </a:p>
        </p:txBody>
      </p:sp>
      <p:sp>
        <p:nvSpPr>
          <p:cNvPr id="52" name="Google Shape;52;p11"/>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3"/>
        <p:cNvGrpSpPr/>
        <p:nvPr/>
      </p:nvGrpSpPr>
      <p:grpSpPr>
        <a:xfrm>
          <a:off x="0" y="0"/>
          <a:ext cx="0" cy="0"/>
          <a:chOff x="0" y="0"/>
          <a:chExt cx="0" cy="0"/>
        </a:xfrm>
      </p:grpSpPr>
      <p:sp>
        <p:nvSpPr>
          <p:cNvPr id="54" name="Google Shape;54;p12"/>
          <p:cNvSpPr txBox="1">
            <a:spLocks noGrp="1"/>
          </p:cNvSpPr>
          <p:nvPr>
            <p:ph type="title"/>
          </p:nvPr>
        </p:nvSpPr>
        <p:spPr>
          <a:xfrm rot="5400000">
            <a:off x="5749800" y="1606478"/>
            <a:ext cx="3816600"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12"/>
          <p:cNvSpPr txBox="1">
            <a:spLocks noGrp="1"/>
          </p:cNvSpPr>
          <p:nvPr>
            <p:ph type="body" idx="1"/>
          </p:nvPr>
        </p:nvSpPr>
        <p:spPr>
          <a:xfrm rot="5400000">
            <a:off x="1558800" y="-374722"/>
            <a:ext cx="3816600"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2"/>
              </a:buClr>
              <a:buSzPts val="1800"/>
              <a:buChar char="•"/>
              <a:defRPr/>
            </a:lvl1pPr>
            <a:lvl2pPr marL="914400" lvl="1" indent="-342900" algn="l">
              <a:spcBef>
                <a:spcPts val="360"/>
              </a:spcBef>
              <a:spcAft>
                <a:spcPts val="0"/>
              </a:spcAft>
              <a:buClr>
                <a:schemeClr val="dk2"/>
              </a:buClr>
              <a:buSzPts val="1800"/>
              <a:buChar char="–"/>
              <a:defRPr/>
            </a:lvl2pPr>
            <a:lvl3pPr marL="1371600" lvl="2" indent="-342900" algn="l">
              <a:spcBef>
                <a:spcPts val="360"/>
              </a:spcBef>
              <a:spcAft>
                <a:spcPts val="0"/>
              </a:spcAft>
              <a:buClr>
                <a:schemeClr val="dk2"/>
              </a:buClr>
              <a:buSzPts val="1800"/>
              <a:buChar char="•"/>
              <a:defRPr/>
            </a:lvl3pPr>
            <a:lvl4pPr marL="1828800" lvl="3" indent="-342900" algn="l">
              <a:spcBef>
                <a:spcPts val="360"/>
              </a:spcBef>
              <a:spcAft>
                <a:spcPts val="0"/>
              </a:spcAft>
              <a:buClr>
                <a:schemeClr val="dk2"/>
              </a:buClr>
              <a:buSzPts val="1800"/>
              <a:buChar char="–"/>
              <a:defRPr/>
            </a:lvl4pPr>
            <a:lvl5pPr marL="2286000" lvl="4" indent="-342900" algn="l">
              <a:spcBef>
                <a:spcPts val="360"/>
              </a:spcBef>
              <a:spcAft>
                <a:spcPts val="0"/>
              </a:spcAft>
              <a:buClr>
                <a:schemeClr val="dk2"/>
              </a:buClr>
              <a:buSzPts val="1800"/>
              <a:buChar char="»"/>
              <a:defRPr/>
            </a:lvl5pPr>
            <a:lvl6pPr marL="2743200" lvl="5" indent="-342900" algn="l">
              <a:spcBef>
                <a:spcPts val="360"/>
              </a:spcBef>
              <a:spcAft>
                <a:spcPts val="0"/>
              </a:spcAft>
              <a:buClr>
                <a:srgbClr val="5F5F5F"/>
              </a:buClr>
              <a:buSzPts val="1800"/>
              <a:buChar char="»"/>
              <a:defRPr/>
            </a:lvl6pPr>
            <a:lvl7pPr marL="3200400" lvl="6" indent="-342900" algn="l">
              <a:spcBef>
                <a:spcPts val="360"/>
              </a:spcBef>
              <a:spcAft>
                <a:spcPts val="0"/>
              </a:spcAft>
              <a:buClr>
                <a:srgbClr val="5F5F5F"/>
              </a:buClr>
              <a:buSzPts val="1800"/>
              <a:buChar char="»"/>
              <a:defRPr/>
            </a:lvl7pPr>
            <a:lvl8pPr marL="3657600" lvl="7" indent="-342900" algn="l">
              <a:spcBef>
                <a:spcPts val="360"/>
              </a:spcBef>
              <a:spcAft>
                <a:spcPts val="0"/>
              </a:spcAft>
              <a:buClr>
                <a:srgbClr val="5F5F5F"/>
              </a:buClr>
              <a:buSzPts val="1800"/>
              <a:buChar char="»"/>
              <a:defRPr/>
            </a:lvl8pPr>
            <a:lvl9pPr marL="4114800" lvl="8" indent="-342900" algn="l">
              <a:spcBef>
                <a:spcPts val="360"/>
              </a:spcBef>
              <a:spcAft>
                <a:spcPts val="0"/>
              </a:spcAft>
              <a:buClr>
                <a:srgbClr val="5F5F5F"/>
              </a:buClr>
              <a:buSzPts val="1800"/>
              <a:buChar char="»"/>
              <a:defRPr/>
            </a:lvl9pPr>
          </a:lstStyle>
          <a:p>
            <a:endParaRPr/>
          </a:p>
        </p:txBody>
      </p:sp>
      <p:sp>
        <p:nvSpPr>
          <p:cNvPr id="56" name="Google Shape;56;p12"/>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57"/>
        <p:cNvGrpSpPr/>
        <p:nvPr/>
      </p:nvGrpSpPr>
      <p:grpSpPr>
        <a:xfrm>
          <a:off x="0" y="0"/>
          <a:ext cx="0" cy="0"/>
          <a:chOff x="0" y="0"/>
          <a:chExt cx="0" cy="0"/>
        </a:xfrm>
      </p:grpSpPr>
      <p:sp>
        <p:nvSpPr>
          <p:cNvPr id="58" name="Google Shape;58;p13"/>
          <p:cNvSpPr txBox="1">
            <a:spLocks noGrp="1"/>
          </p:cNvSpPr>
          <p:nvPr>
            <p:ph type="title"/>
          </p:nvPr>
        </p:nvSpPr>
        <p:spPr>
          <a:xfrm>
            <a:off x="311700" y="445025"/>
            <a:ext cx="8520600" cy="572700"/>
          </a:xfrm>
          <a:prstGeom prst="rect">
            <a:avLst/>
          </a:prstGeom>
        </p:spPr>
        <p:txBody>
          <a:bodyPr spcFirstLastPara="1" wrap="square" lIns="91425" tIns="45700" rIns="91425" bIns="45700" anchor="ctr"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p13"/>
          <p:cNvSpPr txBox="1">
            <a:spLocks noGrp="1"/>
          </p:cNvSpPr>
          <p:nvPr>
            <p:ph type="body" idx="1"/>
          </p:nvPr>
        </p:nvSpPr>
        <p:spPr>
          <a:xfrm>
            <a:off x="311700" y="1152475"/>
            <a:ext cx="8520600" cy="3416400"/>
          </a:xfrm>
          <a:prstGeom prst="rect">
            <a:avLst/>
          </a:prstGeom>
        </p:spPr>
        <p:txBody>
          <a:bodyPr spcFirstLastPara="1" wrap="square" lIns="91425" tIns="45700" rIns="91425" bIns="45700" anchor="t" anchorCtr="0">
            <a:noAutofit/>
          </a:bodyPr>
          <a:lstStyle>
            <a:lvl1pPr marL="457200" lvl="0" indent="-368300" rtl="0">
              <a:spcBef>
                <a:spcPts val="440"/>
              </a:spcBef>
              <a:spcAft>
                <a:spcPts val="0"/>
              </a:spcAft>
              <a:buSzPts val="2200"/>
              <a:buChar char="•"/>
              <a:defRPr/>
            </a:lvl1pPr>
            <a:lvl2pPr marL="914400" lvl="1" indent="-342900" rtl="0">
              <a:spcBef>
                <a:spcPts val="360"/>
              </a:spcBef>
              <a:spcAft>
                <a:spcPts val="0"/>
              </a:spcAft>
              <a:buSzPts val="1800"/>
              <a:buChar char="–"/>
              <a:defRPr/>
            </a:lvl2pPr>
            <a:lvl3pPr marL="1371600" lvl="2" indent="-330200" rtl="0">
              <a:spcBef>
                <a:spcPts val="320"/>
              </a:spcBef>
              <a:spcAft>
                <a:spcPts val="0"/>
              </a:spcAft>
              <a:buSzPts val="1600"/>
              <a:buChar char="•"/>
              <a:defRPr/>
            </a:lvl3pPr>
            <a:lvl4pPr marL="1828800" lvl="3" indent="-317500" rtl="0">
              <a:spcBef>
                <a:spcPts val="280"/>
              </a:spcBef>
              <a:spcAft>
                <a:spcPts val="0"/>
              </a:spcAft>
              <a:buSzPts val="1400"/>
              <a:buChar char="–"/>
              <a:defRPr/>
            </a:lvl4pPr>
            <a:lvl5pPr marL="2286000" lvl="4" indent="-317500" rtl="0">
              <a:spcBef>
                <a:spcPts val="280"/>
              </a:spcBef>
              <a:spcAft>
                <a:spcPts val="0"/>
              </a:spcAft>
              <a:buSzPts val="1400"/>
              <a:buChar char="»"/>
              <a:defRPr/>
            </a:lvl5pPr>
            <a:lvl6pPr marL="2743200" lvl="5" indent="-317500" rtl="0">
              <a:spcBef>
                <a:spcPts val="280"/>
              </a:spcBef>
              <a:spcAft>
                <a:spcPts val="0"/>
              </a:spcAft>
              <a:buSzPts val="1400"/>
              <a:buChar char="»"/>
              <a:defRPr/>
            </a:lvl6pPr>
            <a:lvl7pPr marL="3200400" lvl="6" indent="-317500" rtl="0">
              <a:spcBef>
                <a:spcPts val="280"/>
              </a:spcBef>
              <a:spcAft>
                <a:spcPts val="0"/>
              </a:spcAft>
              <a:buSzPts val="1400"/>
              <a:buChar char="»"/>
              <a:defRPr/>
            </a:lvl7pPr>
            <a:lvl8pPr marL="3657600" lvl="7" indent="-317500" rtl="0">
              <a:spcBef>
                <a:spcPts val="280"/>
              </a:spcBef>
              <a:spcAft>
                <a:spcPts val="0"/>
              </a:spcAft>
              <a:buSzPts val="1400"/>
              <a:buChar char="»"/>
              <a:defRPr/>
            </a:lvl8pPr>
            <a:lvl9pPr marL="4114800" lvl="8" indent="-317500" rtl="0">
              <a:spcBef>
                <a:spcPts val="280"/>
              </a:spcBef>
              <a:spcAft>
                <a:spcPts val="0"/>
              </a:spcAft>
              <a:buSzPts val="1400"/>
              <a:buChar char="»"/>
              <a:defRPr/>
            </a:lvl9pPr>
          </a:lstStyle>
          <a:p>
            <a:endParaRPr/>
          </a:p>
        </p:txBody>
      </p:sp>
      <p:sp>
        <p:nvSpPr>
          <p:cNvPr id="60" name="Google Shape;60;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body" idx="1"/>
          </p:nvPr>
        </p:nvSpPr>
        <p:spPr>
          <a:xfrm>
            <a:off x="457200" y="1393650"/>
            <a:ext cx="8229600" cy="3184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2"/>
              </a:buClr>
              <a:buSzPts val="1800"/>
              <a:buChar char="•"/>
              <a:defRPr/>
            </a:lvl1pPr>
            <a:lvl2pPr marL="914400" lvl="1" indent="-342900" algn="l">
              <a:spcBef>
                <a:spcPts val="360"/>
              </a:spcBef>
              <a:spcAft>
                <a:spcPts val="0"/>
              </a:spcAft>
              <a:buClr>
                <a:schemeClr val="dk2"/>
              </a:buClr>
              <a:buSzPts val="1800"/>
              <a:buChar char="–"/>
              <a:defRPr/>
            </a:lvl2pPr>
            <a:lvl3pPr marL="1371600" lvl="2" indent="-342900" algn="l">
              <a:spcBef>
                <a:spcPts val="360"/>
              </a:spcBef>
              <a:spcAft>
                <a:spcPts val="0"/>
              </a:spcAft>
              <a:buClr>
                <a:schemeClr val="dk2"/>
              </a:buClr>
              <a:buSzPts val="1800"/>
              <a:buChar char="•"/>
              <a:defRPr/>
            </a:lvl3pPr>
            <a:lvl4pPr marL="1828800" lvl="3" indent="-342900" algn="l">
              <a:spcBef>
                <a:spcPts val="360"/>
              </a:spcBef>
              <a:spcAft>
                <a:spcPts val="0"/>
              </a:spcAft>
              <a:buClr>
                <a:schemeClr val="dk2"/>
              </a:buClr>
              <a:buSzPts val="1800"/>
              <a:buChar char="–"/>
              <a:defRPr/>
            </a:lvl4pPr>
            <a:lvl5pPr marL="2286000" lvl="4" indent="-342900" algn="l">
              <a:spcBef>
                <a:spcPts val="360"/>
              </a:spcBef>
              <a:spcAft>
                <a:spcPts val="0"/>
              </a:spcAft>
              <a:buClr>
                <a:schemeClr val="dk2"/>
              </a:buClr>
              <a:buSzPts val="1800"/>
              <a:buChar char="»"/>
              <a:defRPr/>
            </a:lvl5pPr>
            <a:lvl6pPr marL="2743200" lvl="5" indent="-342900" algn="l">
              <a:spcBef>
                <a:spcPts val="360"/>
              </a:spcBef>
              <a:spcAft>
                <a:spcPts val="0"/>
              </a:spcAft>
              <a:buClr>
                <a:srgbClr val="5F5F5F"/>
              </a:buClr>
              <a:buSzPts val="1800"/>
              <a:buChar char="»"/>
              <a:defRPr/>
            </a:lvl6pPr>
            <a:lvl7pPr marL="3200400" lvl="6" indent="-342900" algn="l">
              <a:spcBef>
                <a:spcPts val="360"/>
              </a:spcBef>
              <a:spcAft>
                <a:spcPts val="0"/>
              </a:spcAft>
              <a:buClr>
                <a:srgbClr val="5F5F5F"/>
              </a:buClr>
              <a:buSzPts val="1800"/>
              <a:buChar char="»"/>
              <a:defRPr/>
            </a:lvl7pPr>
            <a:lvl8pPr marL="3657600" lvl="7" indent="-342900" algn="l">
              <a:spcBef>
                <a:spcPts val="360"/>
              </a:spcBef>
              <a:spcAft>
                <a:spcPts val="0"/>
              </a:spcAft>
              <a:buClr>
                <a:srgbClr val="5F5F5F"/>
              </a:buClr>
              <a:buSzPts val="1800"/>
              <a:buChar char="»"/>
              <a:defRPr/>
            </a:lvl8pPr>
            <a:lvl9pPr marL="4114800" lvl="8" indent="-342900" algn="l">
              <a:spcBef>
                <a:spcPts val="360"/>
              </a:spcBef>
              <a:spcAft>
                <a:spcPts val="0"/>
              </a:spcAft>
              <a:buClr>
                <a:srgbClr val="5F5F5F"/>
              </a:buClr>
              <a:buSzPts val="1800"/>
              <a:buChar char="»"/>
              <a:defRPr/>
            </a:lvl9pPr>
          </a:lstStyle>
          <a:p>
            <a:endParaRPr/>
          </a:p>
        </p:txBody>
      </p:sp>
      <p:sp>
        <p:nvSpPr>
          <p:cNvPr id="17" name="Google Shape;17;p3"/>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722313" y="3305176"/>
            <a:ext cx="7772400" cy="10215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3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4"/>
          <p:cNvSpPr txBox="1">
            <a:spLocks noGrp="1"/>
          </p:cNvSpPr>
          <p:nvPr>
            <p:ph type="body" idx="1"/>
          </p:nvPr>
        </p:nvSpPr>
        <p:spPr>
          <a:xfrm>
            <a:off x="722313" y="2180035"/>
            <a:ext cx="7772400" cy="112500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2"/>
              </a:buClr>
              <a:buSzPts val="2000"/>
              <a:buFont typeface="Arial"/>
              <a:buNone/>
              <a:defRPr sz="2000"/>
            </a:lvl1pPr>
            <a:lvl2pPr marL="914400" lvl="1" indent="-228600" algn="l">
              <a:spcBef>
                <a:spcPts val="360"/>
              </a:spcBef>
              <a:spcAft>
                <a:spcPts val="0"/>
              </a:spcAft>
              <a:buClr>
                <a:schemeClr val="dk2"/>
              </a:buClr>
              <a:buSzPts val="1800"/>
              <a:buFont typeface="Arial"/>
              <a:buNone/>
              <a:defRPr sz="1800"/>
            </a:lvl2pPr>
            <a:lvl3pPr marL="1371600" lvl="2" indent="-228600" algn="l">
              <a:spcBef>
                <a:spcPts val="320"/>
              </a:spcBef>
              <a:spcAft>
                <a:spcPts val="0"/>
              </a:spcAft>
              <a:buClr>
                <a:schemeClr val="dk2"/>
              </a:buClr>
              <a:buSzPts val="1600"/>
              <a:buFont typeface="Arial"/>
              <a:buNone/>
              <a:defRPr sz="1600"/>
            </a:lvl3pPr>
            <a:lvl4pPr marL="1828800" lvl="3" indent="-228600" algn="l">
              <a:spcBef>
                <a:spcPts val="280"/>
              </a:spcBef>
              <a:spcAft>
                <a:spcPts val="0"/>
              </a:spcAft>
              <a:buClr>
                <a:schemeClr val="dk2"/>
              </a:buClr>
              <a:buSzPts val="1400"/>
              <a:buFont typeface="Arial"/>
              <a:buNone/>
              <a:defRPr sz="1400"/>
            </a:lvl4pPr>
            <a:lvl5pPr marL="2286000" lvl="4" indent="-228600" algn="l">
              <a:spcBef>
                <a:spcPts val="280"/>
              </a:spcBef>
              <a:spcAft>
                <a:spcPts val="0"/>
              </a:spcAft>
              <a:buClr>
                <a:schemeClr val="dk2"/>
              </a:buClr>
              <a:buSzPts val="1400"/>
              <a:buFont typeface="Arial"/>
              <a:buNone/>
              <a:defRPr sz="1400"/>
            </a:lvl5pPr>
            <a:lvl6pPr marL="2743200" lvl="5" indent="-228600" algn="l">
              <a:spcBef>
                <a:spcPts val="280"/>
              </a:spcBef>
              <a:spcAft>
                <a:spcPts val="0"/>
              </a:spcAft>
              <a:buClr>
                <a:srgbClr val="5F5F5F"/>
              </a:buClr>
              <a:buSzPts val="1400"/>
              <a:buFont typeface="Arial"/>
              <a:buNone/>
              <a:defRPr sz="1400"/>
            </a:lvl6pPr>
            <a:lvl7pPr marL="3200400" lvl="6" indent="-228600" algn="l">
              <a:spcBef>
                <a:spcPts val="280"/>
              </a:spcBef>
              <a:spcAft>
                <a:spcPts val="0"/>
              </a:spcAft>
              <a:buClr>
                <a:srgbClr val="5F5F5F"/>
              </a:buClr>
              <a:buSzPts val="1400"/>
              <a:buFont typeface="Arial"/>
              <a:buNone/>
              <a:defRPr sz="1400"/>
            </a:lvl7pPr>
            <a:lvl8pPr marL="3657600" lvl="7" indent="-228600" algn="l">
              <a:spcBef>
                <a:spcPts val="280"/>
              </a:spcBef>
              <a:spcAft>
                <a:spcPts val="0"/>
              </a:spcAft>
              <a:buClr>
                <a:srgbClr val="5F5F5F"/>
              </a:buClr>
              <a:buSzPts val="1400"/>
              <a:buFont typeface="Arial"/>
              <a:buNone/>
              <a:defRPr sz="1400"/>
            </a:lvl8pPr>
            <a:lvl9pPr marL="4114800" lvl="8" indent="-228600" algn="l">
              <a:spcBef>
                <a:spcPts val="280"/>
              </a:spcBef>
              <a:spcAft>
                <a:spcPts val="0"/>
              </a:spcAft>
              <a:buClr>
                <a:srgbClr val="5F5F5F"/>
              </a:buClr>
              <a:buSzPts val="1400"/>
              <a:buFont typeface="Arial"/>
              <a:buNone/>
              <a:defRPr sz="1400"/>
            </a:lvl9pPr>
          </a:lstStyle>
          <a:p>
            <a:endParaRPr/>
          </a:p>
        </p:txBody>
      </p:sp>
      <p:sp>
        <p:nvSpPr>
          <p:cNvPr id="21" name="Google Shape;21;p4"/>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5"/>
          <p:cNvSpPr txBox="1">
            <a:spLocks noGrp="1"/>
          </p:cNvSpPr>
          <p:nvPr>
            <p:ph type="body" idx="1"/>
          </p:nvPr>
        </p:nvSpPr>
        <p:spPr>
          <a:xfrm>
            <a:off x="457200" y="1376940"/>
            <a:ext cx="4038600" cy="31347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2"/>
              </a:buClr>
              <a:buSzPts val="2800"/>
              <a:buFont typeface="Arial"/>
              <a:buChar char="•"/>
              <a:defRPr sz="2800"/>
            </a:lvl1pPr>
            <a:lvl2pPr marL="914400" lvl="1" indent="-381000" algn="l">
              <a:spcBef>
                <a:spcPts val="480"/>
              </a:spcBef>
              <a:spcAft>
                <a:spcPts val="0"/>
              </a:spcAft>
              <a:buClr>
                <a:schemeClr val="dk2"/>
              </a:buClr>
              <a:buSzPts val="2400"/>
              <a:buFont typeface="Arial"/>
              <a:buChar char="–"/>
              <a:defRPr sz="2400"/>
            </a:lvl2pPr>
            <a:lvl3pPr marL="1371600" lvl="2" indent="-355600" algn="l">
              <a:spcBef>
                <a:spcPts val="400"/>
              </a:spcBef>
              <a:spcAft>
                <a:spcPts val="0"/>
              </a:spcAft>
              <a:buClr>
                <a:schemeClr val="dk2"/>
              </a:buClr>
              <a:buSzPts val="2000"/>
              <a:buFont typeface="Arial"/>
              <a:buChar char="•"/>
              <a:defRPr sz="2000"/>
            </a:lvl3pPr>
            <a:lvl4pPr marL="1828800" lvl="3" indent="-342900" algn="l">
              <a:spcBef>
                <a:spcPts val="360"/>
              </a:spcBef>
              <a:spcAft>
                <a:spcPts val="0"/>
              </a:spcAft>
              <a:buClr>
                <a:schemeClr val="dk2"/>
              </a:buClr>
              <a:buSzPts val="1800"/>
              <a:buFont typeface="Arial"/>
              <a:buChar char="–"/>
              <a:defRPr sz="1800"/>
            </a:lvl4pPr>
            <a:lvl5pPr marL="2286000" lvl="4" indent="-342900" algn="l">
              <a:spcBef>
                <a:spcPts val="360"/>
              </a:spcBef>
              <a:spcAft>
                <a:spcPts val="0"/>
              </a:spcAft>
              <a:buClr>
                <a:schemeClr val="dk2"/>
              </a:buClr>
              <a:buSzPts val="1800"/>
              <a:buFont typeface="Arial"/>
              <a:buChar char="»"/>
              <a:defRPr sz="1800"/>
            </a:lvl5pPr>
            <a:lvl6pPr marL="2743200" lvl="5" indent="-342900" algn="l">
              <a:spcBef>
                <a:spcPts val="360"/>
              </a:spcBef>
              <a:spcAft>
                <a:spcPts val="0"/>
              </a:spcAft>
              <a:buClr>
                <a:srgbClr val="5F5F5F"/>
              </a:buClr>
              <a:buSzPts val="1800"/>
              <a:buFont typeface="Arial"/>
              <a:buChar char="»"/>
              <a:defRPr sz="1800"/>
            </a:lvl6pPr>
            <a:lvl7pPr marL="3200400" lvl="6" indent="-342900" algn="l">
              <a:spcBef>
                <a:spcPts val="360"/>
              </a:spcBef>
              <a:spcAft>
                <a:spcPts val="0"/>
              </a:spcAft>
              <a:buClr>
                <a:srgbClr val="5F5F5F"/>
              </a:buClr>
              <a:buSzPts val="1800"/>
              <a:buFont typeface="Arial"/>
              <a:buChar char="»"/>
              <a:defRPr sz="1800"/>
            </a:lvl7pPr>
            <a:lvl8pPr marL="3657600" lvl="7" indent="-342900" algn="l">
              <a:spcBef>
                <a:spcPts val="360"/>
              </a:spcBef>
              <a:spcAft>
                <a:spcPts val="0"/>
              </a:spcAft>
              <a:buClr>
                <a:srgbClr val="5F5F5F"/>
              </a:buClr>
              <a:buSzPts val="1800"/>
              <a:buFont typeface="Arial"/>
              <a:buChar char="»"/>
              <a:defRPr sz="1800"/>
            </a:lvl8pPr>
            <a:lvl9pPr marL="4114800" lvl="8" indent="-342900" algn="l">
              <a:spcBef>
                <a:spcPts val="360"/>
              </a:spcBef>
              <a:spcAft>
                <a:spcPts val="0"/>
              </a:spcAft>
              <a:buClr>
                <a:srgbClr val="5F5F5F"/>
              </a:buClr>
              <a:buSzPts val="1800"/>
              <a:buFont typeface="Arial"/>
              <a:buChar char="»"/>
              <a:defRPr sz="1800"/>
            </a:lvl9pPr>
          </a:lstStyle>
          <a:p>
            <a:endParaRPr/>
          </a:p>
        </p:txBody>
      </p:sp>
      <p:sp>
        <p:nvSpPr>
          <p:cNvPr id="25" name="Google Shape;25;p5"/>
          <p:cNvSpPr txBox="1">
            <a:spLocks noGrp="1"/>
          </p:cNvSpPr>
          <p:nvPr>
            <p:ph type="body" idx="2"/>
          </p:nvPr>
        </p:nvSpPr>
        <p:spPr>
          <a:xfrm>
            <a:off x="4648200" y="1376941"/>
            <a:ext cx="4038600" cy="3143100"/>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2"/>
              </a:buClr>
              <a:buSzPts val="2800"/>
              <a:buFont typeface="Arial"/>
              <a:buChar char="•"/>
              <a:defRPr sz="2800"/>
            </a:lvl1pPr>
            <a:lvl2pPr marL="914400" lvl="1" indent="-381000" algn="l">
              <a:spcBef>
                <a:spcPts val="480"/>
              </a:spcBef>
              <a:spcAft>
                <a:spcPts val="0"/>
              </a:spcAft>
              <a:buClr>
                <a:schemeClr val="dk2"/>
              </a:buClr>
              <a:buSzPts val="2400"/>
              <a:buFont typeface="Arial"/>
              <a:buChar char="–"/>
              <a:defRPr sz="2400"/>
            </a:lvl2pPr>
            <a:lvl3pPr marL="1371600" lvl="2" indent="-355600" algn="l">
              <a:spcBef>
                <a:spcPts val="400"/>
              </a:spcBef>
              <a:spcAft>
                <a:spcPts val="0"/>
              </a:spcAft>
              <a:buClr>
                <a:schemeClr val="dk2"/>
              </a:buClr>
              <a:buSzPts val="2000"/>
              <a:buFont typeface="Arial"/>
              <a:buChar char="•"/>
              <a:defRPr sz="2000"/>
            </a:lvl3pPr>
            <a:lvl4pPr marL="1828800" lvl="3" indent="-342900" algn="l">
              <a:spcBef>
                <a:spcPts val="360"/>
              </a:spcBef>
              <a:spcAft>
                <a:spcPts val="0"/>
              </a:spcAft>
              <a:buClr>
                <a:schemeClr val="dk2"/>
              </a:buClr>
              <a:buSzPts val="1800"/>
              <a:buFont typeface="Arial"/>
              <a:buChar char="–"/>
              <a:defRPr sz="1800"/>
            </a:lvl4pPr>
            <a:lvl5pPr marL="2286000" lvl="4" indent="-342900" algn="l">
              <a:spcBef>
                <a:spcPts val="360"/>
              </a:spcBef>
              <a:spcAft>
                <a:spcPts val="0"/>
              </a:spcAft>
              <a:buClr>
                <a:schemeClr val="dk2"/>
              </a:buClr>
              <a:buSzPts val="1800"/>
              <a:buFont typeface="Arial"/>
              <a:buChar char="»"/>
              <a:defRPr sz="1800"/>
            </a:lvl5pPr>
            <a:lvl6pPr marL="2743200" lvl="5" indent="-342900" algn="l">
              <a:spcBef>
                <a:spcPts val="360"/>
              </a:spcBef>
              <a:spcAft>
                <a:spcPts val="0"/>
              </a:spcAft>
              <a:buClr>
                <a:srgbClr val="5F5F5F"/>
              </a:buClr>
              <a:buSzPts val="1800"/>
              <a:buFont typeface="Arial"/>
              <a:buChar char="»"/>
              <a:defRPr sz="1800"/>
            </a:lvl6pPr>
            <a:lvl7pPr marL="3200400" lvl="6" indent="-342900" algn="l">
              <a:spcBef>
                <a:spcPts val="360"/>
              </a:spcBef>
              <a:spcAft>
                <a:spcPts val="0"/>
              </a:spcAft>
              <a:buClr>
                <a:srgbClr val="5F5F5F"/>
              </a:buClr>
              <a:buSzPts val="1800"/>
              <a:buFont typeface="Arial"/>
              <a:buChar char="»"/>
              <a:defRPr sz="1800"/>
            </a:lvl7pPr>
            <a:lvl8pPr marL="3657600" lvl="7" indent="-342900" algn="l">
              <a:spcBef>
                <a:spcPts val="360"/>
              </a:spcBef>
              <a:spcAft>
                <a:spcPts val="0"/>
              </a:spcAft>
              <a:buClr>
                <a:srgbClr val="5F5F5F"/>
              </a:buClr>
              <a:buSzPts val="1800"/>
              <a:buFont typeface="Arial"/>
              <a:buChar char="»"/>
              <a:defRPr sz="1800"/>
            </a:lvl8pPr>
            <a:lvl9pPr marL="4114800" lvl="8" indent="-342900" algn="l">
              <a:spcBef>
                <a:spcPts val="360"/>
              </a:spcBef>
              <a:spcAft>
                <a:spcPts val="0"/>
              </a:spcAft>
              <a:buClr>
                <a:srgbClr val="5F5F5F"/>
              </a:buClr>
              <a:buSzPts val="1800"/>
              <a:buFont typeface="Arial"/>
              <a:buChar char="»"/>
              <a:defRPr sz="1800"/>
            </a:lvl9pPr>
          </a:lstStyle>
          <a:p>
            <a:endParaRPr/>
          </a:p>
        </p:txBody>
      </p:sp>
      <p:sp>
        <p:nvSpPr>
          <p:cNvPr id="26" name="Google Shape;26;p5"/>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7"/>
        <p:cNvGrpSpPr/>
        <p:nvPr/>
      </p:nvGrpSpPr>
      <p:grpSpPr>
        <a:xfrm>
          <a:off x="0" y="0"/>
          <a:ext cx="0" cy="0"/>
          <a:chOff x="0" y="0"/>
          <a:chExt cx="0" cy="0"/>
        </a:xfrm>
      </p:grpSpPr>
      <p:sp>
        <p:nvSpPr>
          <p:cNvPr id="28" name="Google Shape;28;p6"/>
          <p:cNvSpPr txBox="1">
            <a:spLocks noGrp="1"/>
          </p:cNvSpPr>
          <p:nvPr>
            <p:ph type="body" idx="1"/>
          </p:nvPr>
        </p:nvSpPr>
        <p:spPr>
          <a:xfrm>
            <a:off x="457200" y="1376920"/>
            <a:ext cx="4040100" cy="47970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2"/>
              </a:buClr>
              <a:buSzPts val="2000"/>
              <a:buFont typeface="Arial"/>
              <a:buNone/>
              <a:defRPr sz="2000" b="1"/>
            </a:lvl1pPr>
            <a:lvl2pPr marL="914400" lvl="1" indent="-228600" algn="l">
              <a:spcBef>
                <a:spcPts val="400"/>
              </a:spcBef>
              <a:spcAft>
                <a:spcPts val="0"/>
              </a:spcAft>
              <a:buClr>
                <a:schemeClr val="dk2"/>
              </a:buClr>
              <a:buSzPts val="2000"/>
              <a:buFont typeface="Arial"/>
              <a:buNone/>
              <a:defRPr sz="2000" b="1"/>
            </a:lvl2pPr>
            <a:lvl3pPr marL="1371600" lvl="2" indent="-228600" algn="l">
              <a:spcBef>
                <a:spcPts val="360"/>
              </a:spcBef>
              <a:spcAft>
                <a:spcPts val="0"/>
              </a:spcAft>
              <a:buClr>
                <a:schemeClr val="dk2"/>
              </a:buClr>
              <a:buSzPts val="1800"/>
              <a:buFont typeface="Arial"/>
              <a:buNone/>
              <a:defRPr sz="1800" b="1"/>
            </a:lvl3pPr>
            <a:lvl4pPr marL="1828800" lvl="3" indent="-228600" algn="l">
              <a:spcBef>
                <a:spcPts val="320"/>
              </a:spcBef>
              <a:spcAft>
                <a:spcPts val="0"/>
              </a:spcAft>
              <a:buClr>
                <a:schemeClr val="dk2"/>
              </a:buClr>
              <a:buSzPts val="1600"/>
              <a:buFont typeface="Arial"/>
              <a:buNone/>
              <a:defRPr sz="1600" b="1"/>
            </a:lvl4pPr>
            <a:lvl5pPr marL="2286000" lvl="4" indent="-228600" algn="l">
              <a:spcBef>
                <a:spcPts val="320"/>
              </a:spcBef>
              <a:spcAft>
                <a:spcPts val="0"/>
              </a:spcAft>
              <a:buClr>
                <a:schemeClr val="dk2"/>
              </a:buClr>
              <a:buSzPts val="1600"/>
              <a:buFont typeface="Arial"/>
              <a:buNone/>
              <a:defRPr sz="1600" b="1"/>
            </a:lvl5pPr>
            <a:lvl6pPr marL="2743200" lvl="5" indent="-228600" algn="l">
              <a:spcBef>
                <a:spcPts val="320"/>
              </a:spcBef>
              <a:spcAft>
                <a:spcPts val="0"/>
              </a:spcAft>
              <a:buClr>
                <a:srgbClr val="5F5F5F"/>
              </a:buClr>
              <a:buSzPts val="1600"/>
              <a:buFont typeface="Arial"/>
              <a:buNone/>
              <a:defRPr sz="1600" b="1"/>
            </a:lvl6pPr>
            <a:lvl7pPr marL="3200400" lvl="6" indent="-228600" algn="l">
              <a:spcBef>
                <a:spcPts val="320"/>
              </a:spcBef>
              <a:spcAft>
                <a:spcPts val="0"/>
              </a:spcAft>
              <a:buClr>
                <a:srgbClr val="5F5F5F"/>
              </a:buClr>
              <a:buSzPts val="1600"/>
              <a:buFont typeface="Arial"/>
              <a:buNone/>
              <a:defRPr sz="1600" b="1"/>
            </a:lvl7pPr>
            <a:lvl8pPr marL="3657600" lvl="7" indent="-228600" algn="l">
              <a:spcBef>
                <a:spcPts val="320"/>
              </a:spcBef>
              <a:spcAft>
                <a:spcPts val="0"/>
              </a:spcAft>
              <a:buClr>
                <a:srgbClr val="5F5F5F"/>
              </a:buClr>
              <a:buSzPts val="1600"/>
              <a:buFont typeface="Arial"/>
              <a:buNone/>
              <a:defRPr sz="1600" b="1"/>
            </a:lvl8pPr>
            <a:lvl9pPr marL="4114800" lvl="8" indent="-228600" algn="l">
              <a:spcBef>
                <a:spcPts val="320"/>
              </a:spcBef>
              <a:spcAft>
                <a:spcPts val="0"/>
              </a:spcAft>
              <a:buClr>
                <a:srgbClr val="5F5F5F"/>
              </a:buClr>
              <a:buSzPts val="1600"/>
              <a:buFont typeface="Arial"/>
              <a:buNone/>
              <a:defRPr sz="1600" b="1"/>
            </a:lvl9pPr>
          </a:lstStyle>
          <a:p>
            <a:endParaRPr/>
          </a:p>
        </p:txBody>
      </p:sp>
      <p:sp>
        <p:nvSpPr>
          <p:cNvPr id="29" name="Google Shape;29;p6"/>
          <p:cNvSpPr txBox="1">
            <a:spLocks noGrp="1"/>
          </p:cNvSpPr>
          <p:nvPr>
            <p:ph type="body" idx="2"/>
          </p:nvPr>
        </p:nvSpPr>
        <p:spPr>
          <a:xfrm>
            <a:off x="457200" y="1856741"/>
            <a:ext cx="4040100" cy="2755200"/>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Clr>
                <a:schemeClr val="dk2"/>
              </a:buClr>
              <a:buSzPts val="2000"/>
              <a:buFont typeface="Arial"/>
              <a:buChar char="•"/>
              <a:defRPr sz="2000"/>
            </a:lvl1pPr>
            <a:lvl2pPr marL="914400" lvl="1" indent="-355600" algn="l">
              <a:spcBef>
                <a:spcPts val="400"/>
              </a:spcBef>
              <a:spcAft>
                <a:spcPts val="0"/>
              </a:spcAft>
              <a:buClr>
                <a:schemeClr val="dk2"/>
              </a:buClr>
              <a:buSzPts val="2000"/>
              <a:buFont typeface="Arial"/>
              <a:buChar char="–"/>
              <a:defRPr sz="2000"/>
            </a:lvl2pPr>
            <a:lvl3pPr marL="1371600" lvl="2" indent="-342900" algn="l">
              <a:spcBef>
                <a:spcPts val="360"/>
              </a:spcBef>
              <a:spcAft>
                <a:spcPts val="0"/>
              </a:spcAft>
              <a:buClr>
                <a:schemeClr val="dk2"/>
              </a:buClr>
              <a:buSzPts val="1800"/>
              <a:buFont typeface="Arial"/>
              <a:buChar char="•"/>
              <a:defRPr sz="1800"/>
            </a:lvl3pPr>
            <a:lvl4pPr marL="1828800" lvl="3" indent="-330200" algn="l">
              <a:spcBef>
                <a:spcPts val="320"/>
              </a:spcBef>
              <a:spcAft>
                <a:spcPts val="0"/>
              </a:spcAft>
              <a:buClr>
                <a:schemeClr val="dk2"/>
              </a:buClr>
              <a:buSzPts val="1600"/>
              <a:buFont typeface="Arial"/>
              <a:buChar char="–"/>
              <a:defRPr sz="1600"/>
            </a:lvl4pPr>
            <a:lvl5pPr marL="2286000" lvl="4" indent="-330200" algn="l">
              <a:spcBef>
                <a:spcPts val="320"/>
              </a:spcBef>
              <a:spcAft>
                <a:spcPts val="0"/>
              </a:spcAft>
              <a:buClr>
                <a:schemeClr val="dk2"/>
              </a:buClr>
              <a:buSzPts val="1600"/>
              <a:buFont typeface="Arial"/>
              <a:buChar char="»"/>
              <a:defRPr sz="1600"/>
            </a:lvl5pPr>
            <a:lvl6pPr marL="2743200" lvl="5" indent="-330200" algn="l">
              <a:spcBef>
                <a:spcPts val="320"/>
              </a:spcBef>
              <a:spcAft>
                <a:spcPts val="0"/>
              </a:spcAft>
              <a:buClr>
                <a:srgbClr val="5F5F5F"/>
              </a:buClr>
              <a:buSzPts val="1600"/>
              <a:buFont typeface="Arial"/>
              <a:buChar char="»"/>
              <a:defRPr sz="1600"/>
            </a:lvl6pPr>
            <a:lvl7pPr marL="3200400" lvl="6" indent="-330200" algn="l">
              <a:spcBef>
                <a:spcPts val="320"/>
              </a:spcBef>
              <a:spcAft>
                <a:spcPts val="0"/>
              </a:spcAft>
              <a:buClr>
                <a:srgbClr val="5F5F5F"/>
              </a:buClr>
              <a:buSzPts val="1600"/>
              <a:buFont typeface="Arial"/>
              <a:buChar char="»"/>
              <a:defRPr sz="1600"/>
            </a:lvl7pPr>
            <a:lvl8pPr marL="3657600" lvl="7" indent="-330200" algn="l">
              <a:spcBef>
                <a:spcPts val="320"/>
              </a:spcBef>
              <a:spcAft>
                <a:spcPts val="0"/>
              </a:spcAft>
              <a:buClr>
                <a:srgbClr val="5F5F5F"/>
              </a:buClr>
              <a:buSzPts val="1600"/>
              <a:buFont typeface="Arial"/>
              <a:buChar char="»"/>
              <a:defRPr sz="1600"/>
            </a:lvl8pPr>
            <a:lvl9pPr marL="4114800" lvl="8" indent="-330200" algn="l">
              <a:spcBef>
                <a:spcPts val="320"/>
              </a:spcBef>
              <a:spcAft>
                <a:spcPts val="0"/>
              </a:spcAft>
              <a:buClr>
                <a:srgbClr val="5F5F5F"/>
              </a:buClr>
              <a:buSzPts val="1600"/>
              <a:buFont typeface="Arial"/>
              <a:buChar char="»"/>
              <a:defRPr sz="1600"/>
            </a:lvl9pPr>
          </a:lstStyle>
          <a:p>
            <a:endParaRPr/>
          </a:p>
        </p:txBody>
      </p:sp>
      <p:sp>
        <p:nvSpPr>
          <p:cNvPr id="30" name="Google Shape;30;p6"/>
          <p:cNvSpPr txBox="1">
            <a:spLocks noGrp="1"/>
          </p:cNvSpPr>
          <p:nvPr>
            <p:ph type="body" idx="3"/>
          </p:nvPr>
        </p:nvSpPr>
        <p:spPr>
          <a:xfrm>
            <a:off x="4645026" y="1376920"/>
            <a:ext cx="4041900" cy="47970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2"/>
              </a:buClr>
              <a:buSzPts val="2000"/>
              <a:buFont typeface="Arial"/>
              <a:buNone/>
              <a:defRPr sz="2000" b="1"/>
            </a:lvl1pPr>
            <a:lvl2pPr marL="914400" lvl="1" indent="-228600" algn="l">
              <a:spcBef>
                <a:spcPts val="400"/>
              </a:spcBef>
              <a:spcAft>
                <a:spcPts val="0"/>
              </a:spcAft>
              <a:buClr>
                <a:schemeClr val="dk2"/>
              </a:buClr>
              <a:buSzPts val="2000"/>
              <a:buFont typeface="Arial"/>
              <a:buNone/>
              <a:defRPr sz="2000" b="1"/>
            </a:lvl2pPr>
            <a:lvl3pPr marL="1371600" lvl="2" indent="-228600" algn="l">
              <a:spcBef>
                <a:spcPts val="360"/>
              </a:spcBef>
              <a:spcAft>
                <a:spcPts val="0"/>
              </a:spcAft>
              <a:buClr>
                <a:schemeClr val="dk2"/>
              </a:buClr>
              <a:buSzPts val="1800"/>
              <a:buFont typeface="Arial"/>
              <a:buNone/>
              <a:defRPr sz="1800" b="1"/>
            </a:lvl3pPr>
            <a:lvl4pPr marL="1828800" lvl="3" indent="-228600" algn="l">
              <a:spcBef>
                <a:spcPts val="320"/>
              </a:spcBef>
              <a:spcAft>
                <a:spcPts val="0"/>
              </a:spcAft>
              <a:buClr>
                <a:schemeClr val="dk2"/>
              </a:buClr>
              <a:buSzPts val="1600"/>
              <a:buFont typeface="Arial"/>
              <a:buNone/>
              <a:defRPr sz="1600" b="1"/>
            </a:lvl4pPr>
            <a:lvl5pPr marL="2286000" lvl="4" indent="-228600" algn="l">
              <a:spcBef>
                <a:spcPts val="320"/>
              </a:spcBef>
              <a:spcAft>
                <a:spcPts val="0"/>
              </a:spcAft>
              <a:buClr>
                <a:schemeClr val="dk2"/>
              </a:buClr>
              <a:buSzPts val="1600"/>
              <a:buFont typeface="Arial"/>
              <a:buNone/>
              <a:defRPr sz="1600" b="1"/>
            </a:lvl5pPr>
            <a:lvl6pPr marL="2743200" lvl="5" indent="-228600" algn="l">
              <a:spcBef>
                <a:spcPts val="320"/>
              </a:spcBef>
              <a:spcAft>
                <a:spcPts val="0"/>
              </a:spcAft>
              <a:buClr>
                <a:srgbClr val="5F5F5F"/>
              </a:buClr>
              <a:buSzPts val="1600"/>
              <a:buFont typeface="Arial"/>
              <a:buNone/>
              <a:defRPr sz="1600" b="1"/>
            </a:lvl6pPr>
            <a:lvl7pPr marL="3200400" lvl="6" indent="-228600" algn="l">
              <a:spcBef>
                <a:spcPts val="320"/>
              </a:spcBef>
              <a:spcAft>
                <a:spcPts val="0"/>
              </a:spcAft>
              <a:buClr>
                <a:srgbClr val="5F5F5F"/>
              </a:buClr>
              <a:buSzPts val="1600"/>
              <a:buFont typeface="Arial"/>
              <a:buNone/>
              <a:defRPr sz="1600" b="1"/>
            </a:lvl7pPr>
            <a:lvl8pPr marL="3657600" lvl="7" indent="-228600" algn="l">
              <a:spcBef>
                <a:spcPts val="320"/>
              </a:spcBef>
              <a:spcAft>
                <a:spcPts val="0"/>
              </a:spcAft>
              <a:buClr>
                <a:srgbClr val="5F5F5F"/>
              </a:buClr>
              <a:buSzPts val="1600"/>
              <a:buFont typeface="Arial"/>
              <a:buNone/>
              <a:defRPr sz="1600" b="1"/>
            </a:lvl8pPr>
            <a:lvl9pPr marL="4114800" lvl="8" indent="-228600" algn="l">
              <a:spcBef>
                <a:spcPts val="320"/>
              </a:spcBef>
              <a:spcAft>
                <a:spcPts val="0"/>
              </a:spcAft>
              <a:buClr>
                <a:srgbClr val="5F5F5F"/>
              </a:buClr>
              <a:buSzPts val="1600"/>
              <a:buFont typeface="Arial"/>
              <a:buNone/>
              <a:defRPr sz="1600" b="1"/>
            </a:lvl9pPr>
          </a:lstStyle>
          <a:p>
            <a:endParaRPr/>
          </a:p>
        </p:txBody>
      </p:sp>
      <p:sp>
        <p:nvSpPr>
          <p:cNvPr id="31" name="Google Shape;31;p6"/>
          <p:cNvSpPr txBox="1">
            <a:spLocks noGrp="1"/>
          </p:cNvSpPr>
          <p:nvPr>
            <p:ph type="body" idx="4"/>
          </p:nvPr>
        </p:nvSpPr>
        <p:spPr>
          <a:xfrm>
            <a:off x="4645026" y="1856741"/>
            <a:ext cx="4041900" cy="2772000"/>
          </a:xfrm>
          <a:prstGeom prst="rect">
            <a:avLst/>
          </a:prstGeom>
          <a:noFill/>
          <a:ln>
            <a:noFill/>
          </a:ln>
        </p:spPr>
        <p:txBody>
          <a:bodyPr spcFirstLastPara="1" wrap="square" lIns="91425" tIns="45700" rIns="91425" bIns="45700" anchor="t" anchorCtr="0">
            <a:noAutofit/>
          </a:bodyPr>
          <a:lstStyle>
            <a:lvl1pPr marL="457200" lvl="0" indent="-355600" algn="l">
              <a:spcBef>
                <a:spcPts val="400"/>
              </a:spcBef>
              <a:spcAft>
                <a:spcPts val="0"/>
              </a:spcAft>
              <a:buClr>
                <a:schemeClr val="dk2"/>
              </a:buClr>
              <a:buSzPts val="2000"/>
              <a:buFont typeface="Arial"/>
              <a:buChar char="•"/>
              <a:defRPr sz="2000"/>
            </a:lvl1pPr>
            <a:lvl2pPr marL="914400" lvl="1" indent="-355600" algn="l">
              <a:spcBef>
                <a:spcPts val="400"/>
              </a:spcBef>
              <a:spcAft>
                <a:spcPts val="0"/>
              </a:spcAft>
              <a:buClr>
                <a:schemeClr val="dk2"/>
              </a:buClr>
              <a:buSzPts val="2000"/>
              <a:buFont typeface="Arial"/>
              <a:buChar char="–"/>
              <a:defRPr sz="2000"/>
            </a:lvl2pPr>
            <a:lvl3pPr marL="1371600" lvl="2" indent="-342900" algn="l">
              <a:spcBef>
                <a:spcPts val="360"/>
              </a:spcBef>
              <a:spcAft>
                <a:spcPts val="0"/>
              </a:spcAft>
              <a:buClr>
                <a:schemeClr val="dk2"/>
              </a:buClr>
              <a:buSzPts val="1800"/>
              <a:buFont typeface="Arial"/>
              <a:buChar char="•"/>
              <a:defRPr sz="1800"/>
            </a:lvl3pPr>
            <a:lvl4pPr marL="1828800" lvl="3" indent="-330200" algn="l">
              <a:spcBef>
                <a:spcPts val="320"/>
              </a:spcBef>
              <a:spcAft>
                <a:spcPts val="0"/>
              </a:spcAft>
              <a:buClr>
                <a:schemeClr val="dk2"/>
              </a:buClr>
              <a:buSzPts val="1600"/>
              <a:buFont typeface="Arial"/>
              <a:buChar char="–"/>
              <a:defRPr sz="1600"/>
            </a:lvl4pPr>
            <a:lvl5pPr marL="2286000" lvl="4" indent="-330200" algn="l">
              <a:spcBef>
                <a:spcPts val="320"/>
              </a:spcBef>
              <a:spcAft>
                <a:spcPts val="0"/>
              </a:spcAft>
              <a:buClr>
                <a:schemeClr val="dk2"/>
              </a:buClr>
              <a:buSzPts val="1600"/>
              <a:buFont typeface="Arial"/>
              <a:buChar char="»"/>
              <a:defRPr sz="1600"/>
            </a:lvl5pPr>
            <a:lvl6pPr marL="2743200" lvl="5" indent="-330200" algn="l">
              <a:spcBef>
                <a:spcPts val="320"/>
              </a:spcBef>
              <a:spcAft>
                <a:spcPts val="0"/>
              </a:spcAft>
              <a:buClr>
                <a:srgbClr val="5F5F5F"/>
              </a:buClr>
              <a:buSzPts val="1600"/>
              <a:buFont typeface="Arial"/>
              <a:buChar char="»"/>
              <a:defRPr sz="1600"/>
            </a:lvl6pPr>
            <a:lvl7pPr marL="3200400" lvl="6" indent="-330200" algn="l">
              <a:spcBef>
                <a:spcPts val="320"/>
              </a:spcBef>
              <a:spcAft>
                <a:spcPts val="0"/>
              </a:spcAft>
              <a:buClr>
                <a:srgbClr val="5F5F5F"/>
              </a:buClr>
              <a:buSzPts val="1600"/>
              <a:buFont typeface="Arial"/>
              <a:buChar char="»"/>
              <a:defRPr sz="1600"/>
            </a:lvl7pPr>
            <a:lvl8pPr marL="3657600" lvl="7" indent="-330200" algn="l">
              <a:spcBef>
                <a:spcPts val="320"/>
              </a:spcBef>
              <a:spcAft>
                <a:spcPts val="0"/>
              </a:spcAft>
              <a:buClr>
                <a:srgbClr val="5F5F5F"/>
              </a:buClr>
              <a:buSzPts val="1600"/>
              <a:buFont typeface="Arial"/>
              <a:buChar char="»"/>
              <a:defRPr sz="1600"/>
            </a:lvl8pPr>
            <a:lvl9pPr marL="4114800" lvl="8" indent="-330200" algn="l">
              <a:spcBef>
                <a:spcPts val="320"/>
              </a:spcBef>
              <a:spcAft>
                <a:spcPts val="0"/>
              </a:spcAft>
              <a:buClr>
                <a:srgbClr val="5F5F5F"/>
              </a:buClr>
              <a:buSzPts val="1600"/>
              <a:buFont typeface="Arial"/>
              <a:buChar char="»"/>
              <a:defRPr sz="1600"/>
            </a:lvl9pPr>
          </a:lstStyle>
          <a:p>
            <a:endParaRPr/>
          </a:p>
        </p:txBody>
      </p:sp>
      <p:sp>
        <p:nvSpPr>
          <p:cNvPr id="32" name="Google Shape;32;p6"/>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
        <p:nvSpPr>
          <p:cNvPr id="33" name="Google Shape;33;p6"/>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7"/>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sp>
        <p:nvSpPr>
          <p:cNvPr id="38" name="Google Shape;38;p8"/>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457201" y="681022"/>
            <a:ext cx="3008400" cy="8715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9"/>
          <p:cNvSpPr txBox="1">
            <a:spLocks noGrp="1"/>
          </p:cNvSpPr>
          <p:nvPr>
            <p:ph type="body" idx="1"/>
          </p:nvPr>
        </p:nvSpPr>
        <p:spPr>
          <a:xfrm>
            <a:off x="3575050" y="681023"/>
            <a:ext cx="5111700" cy="3914100"/>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2"/>
              </a:buClr>
              <a:buSzPts val="3200"/>
              <a:buFont typeface="Arial"/>
              <a:buChar char="•"/>
              <a:defRPr sz="3200"/>
            </a:lvl1pPr>
            <a:lvl2pPr marL="914400" lvl="1" indent="-406400" algn="l">
              <a:spcBef>
                <a:spcPts val="560"/>
              </a:spcBef>
              <a:spcAft>
                <a:spcPts val="0"/>
              </a:spcAft>
              <a:buClr>
                <a:schemeClr val="dk2"/>
              </a:buClr>
              <a:buSzPts val="2800"/>
              <a:buFont typeface="Arial"/>
              <a:buChar char="–"/>
              <a:defRPr sz="2800"/>
            </a:lvl2pPr>
            <a:lvl3pPr marL="1371600" lvl="2" indent="-381000" algn="l">
              <a:spcBef>
                <a:spcPts val="480"/>
              </a:spcBef>
              <a:spcAft>
                <a:spcPts val="0"/>
              </a:spcAft>
              <a:buClr>
                <a:schemeClr val="dk2"/>
              </a:buClr>
              <a:buSzPts val="2400"/>
              <a:buFont typeface="Arial"/>
              <a:buChar char="•"/>
              <a:defRPr sz="2400"/>
            </a:lvl3pPr>
            <a:lvl4pPr marL="1828800" lvl="3" indent="-355600" algn="l">
              <a:spcBef>
                <a:spcPts val="400"/>
              </a:spcBef>
              <a:spcAft>
                <a:spcPts val="0"/>
              </a:spcAft>
              <a:buClr>
                <a:schemeClr val="dk2"/>
              </a:buClr>
              <a:buSzPts val="2000"/>
              <a:buFont typeface="Arial"/>
              <a:buChar char="–"/>
              <a:defRPr sz="2000"/>
            </a:lvl4pPr>
            <a:lvl5pPr marL="2286000" lvl="4" indent="-355600" algn="l">
              <a:spcBef>
                <a:spcPts val="400"/>
              </a:spcBef>
              <a:spcAft>
                <a:spcPts val="0"/>
              </a:spcAft>
              <a:buClr>
                <a:schemeClr val="dk2"/>
              </a:buClr>
              <a:buSzPts val="2000"/>
              <a:buFont typeface="Arial"/>
              <a:buChar char="»"/>
              <a:defRPr sz="2000"/>
            </a:lvl5pPr>
            <a:lvl6pPr marL="2743200" lvl="5" indent="-355600" algn="l">
              <a:spcBef>
                <a:spcPts val="400"/>
              </a:spcBef>
              <a:spcAft>
                <a:spcPts val="0"/>
              </a:spcAft>
              <a:buClr>
                <a:srgbClr val="5F5F5F"/>
              </a:buClr>
              <a:buSzPts val="2000"/>
              <a:buFont typeface="Arial"/>
              <a:buChar char="»"/>
              <a:defRPr sz="2000"/>
            </a:lvl6pPr>
            <a:lvl7pPr marL="3200400" lvl="6" indent="-355600" algn="l">
              <a:spcBef>
                <a:spcPts val="400"/>
              </a:spcBef>
              <a:spcAft>
                <a:spcPts val="0"/>
              </a:spcAft>
              <a:buClr>
                <a:srgbClr val="5F5F5F"/>
              </a:buClr>
              <a:buSzPts val="2000"/>
              <a:buFont typeface="Arial"/>
              <a:buChar char="»"/>
              <a:defRPr sz="2000"/>
            </a:lvl7pPr>
            <a:lvl8pPr marL="3657600" lvl="7" indent="-355600" algn="l">
              <a:spcBef>
                <a:spcPts val="400"/>
              </a:spcBef>
              <a:spcAft>
                <a:spcPts val="0"/>
              </a:spcAft>
              <a:buClr>
                <a:srgbClr val="5F5F5F"/>
              </a:buClr>
              <a:buSzPts val="2000"/>
              <a:buFont typeface="Arial"/>
              <a:buChar char="»"/>
              <a:defRPr sz="2000"/>
            </a:lvl8pPr>
            <a:lvl9pPr marL="4114800" lvl="8" indent="-355600" algn="l">
              <a:spcBef>
                <a:spcPts val="400"/>
              </a:spcBef>
              <a:spcAft>
                <a:spcPts val="0"/>
              </a:spcAft>
              <a:buClr>
                <a:srgbClr val="5F5F5F"/>
              </a:buClr>
              <a:buSzPts val="2000"/>
              <a:buFont typeface="Arial"/>
              <a:buChar char="»"/>
              <a:defRPr sz="2000"/>
            </a:lvl9pPr>
          </a:lstStyle>
          <a:p>
            <a:endParaRPr/>
          </a:p>
        </p:txBody>
      </p:sp>
      <p:sp>
        <p:nvSpPr>
          <p:cNvPr id="42" name="Google Shape;42;p9"/>
          <p:cNvSpPr txBox="1">
            <a:spLocks noGrp="1"/>
          </p:cNvSpPr>
          <p:nvPr>
            <p:ph type="body" idx="2"/>
          </p:nvPr>
        </p:nvSpPr>
        <p:spPr>
          <a:xfrm>
            <a:off x="457201" y="1552561"/>
            <a:ext cx="3008400" cy="30426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2"/>
              </a:buClr>
              <a:buSzPts val="1400"/>
              <a:buFont typeface="Arial"/>
              <a:buNone/>
              <a:defRPr sz="1400"/>
            </a:lvl1pPr>
            <a:lvl2pPr marL="914400" lvl="1" indent="-228600" algn="l">
              <a:spcBef>
                <a:spcPts val="240"/>
              </a:spcBef>
              <a:spcAft>
                <a:spcPts val="0"/>
              </a:spcAft>
              <a:buClr>
                <a:schemeClr val="dk2"/>
              </a:buClr>
              <a:buSzPts val="1200"/>
              <a:buFont typeface="Arial"/>
              <a:buNone/>
              <a:defRPr sz="1200"/>
            </a:lvl2pPr>
            <a:lvl3pPr marL="1371600" lvl="2" indent="-228600" algn="l">
              <a:spcBef>
                <a:spcPts val="200"/>
              </a:spcBef>
              <a:spcAft>
                <a:spcPts val="0"/>
              </a:spcAft>
              <a:buClr>
                <a:schemeClr val="dk2"/>
              </a:buClr>
              <a:buSzPts val="1000"/>
              <a:buFont typeface="Arial"/>
              <a:buNone/>
              <a:defRPr sz="1000"/>
            </a:lvl3pPr>
            <a:lvl4pPr marL="1828800" lvl="3" indent="-228600" algn="l">
              <a:spcBef>
                <a:spcPts val="180"/>
              </a:spcBef>
              <a:spcAft>
                <a:spcPts val="0"/>
              </a:spcAft>
              <a:buClr>
                <a:schemeClr val="dk2"/>
              </a:buClr>
              <a:buSzPts val="900"/>
              <a:buFont typeface="Arial"/>
              <a:buNone/>
              <a:defRPr sz="900"/>
            </a:lvl4pPr>
            <a:lvl5pPr marL="2286000" lvl="4" indent="-228600" algn="l">
              <a:spcBef>
                <a:spcPts val="180"/>
              </a:spcBef>
              <a:spcAft>
                <a:spcPts val="0"/>
              </a:spcAft>
              <a:buClr>
                <a:schemeClr val="dk2"/>
              </a:buClr>
              <a:buSzPts val="900"/>
              <a:buFont typeface="Arial"/>
              <a:buNone/>
              <a:defRPr sz="900"/>
            </a:lvl5pPr>
            <a:lvl6pPr marL="2743200" lvl="5" indent="-228600" algn="l">
              <a:spcBef>
                <a:spcPts val="180"/>
              </a:spcBef>
              <a:spcAft>
                <a:spcPts val="0"/>
              </a:spcAft>
              <a:buClr>
                <a:srgbClr val="5F5F5F"/>
              </a:buClr>
              <a:buSzPts val="900"/>
              <a:buFont typeface="Arial"/>
              <a:buNone/>
              <a:defRPr sz="900"/>
            </a:lvl6pPr>
            <a:lvl7pPr marL="3200400" lvl="6" indent="-228600" algn="l">
              <a:spcBef>
                <a:spcPts val="180"/>
              </a:spcBef>
              <a:spcAft>
                <a:spcPts val="0"/>
              </a:spcAft>
              <a:buClr>
                <a:srgbClr val="5F5F5F"/>
              </a:buClr>
              <a:buSzPts val="900"/>
              <a:buFont typeface="Arial"/>
              <a:buNone/>
              <a:defRPr sz="900"/>
            </a:lvl7pPr>
            <a:lvl8pPr marL="3657600" lvl="7" indent="-228600" algn="l">
              <a:spcBef>
                <a:spcPts val="180"/>
              </a:spcBef>
              <a:spcAft>
                <a:spcPts val="0"/>
              </a:spcAft>
              <a:buClr>
                <a:srgbClr val="5F5F5F"/>
              </a:buClr>
              <a:buSzPts val="900"/>
              <a:buFont typeface="Arial"/>
              <a:buNone/>
              <a:defRPr sz="900"/>
            </a:lvl8pPr>
            <a:lvl9pPr marL="4114800" lvl="8" indent="-228600" algn="l">
              <a:spcBef>
                <a:spcPts val="180"/>
              </a:spcBef>
              <a:spcAft>
                <a:spcPts val="0"/>
              </a:spcAft>
              <a:buClr>
                <a:srgbClr val="5F5F5F"/>
              </a:buClr>
              <a:buSzPts val="900"/>
              <a:buFont typeface="Arial"/>
              <a:buNone/>
              <a:defRPr sz="900"/>
            </a:lvl9pPr>
          </a:lstStyle>
          <a:p>
            <a:endParaRPr/>
          </a:p>
        </p:txBody>
      </p:sp>
      <p:sp>
        <p:nvSpPr>
          <p:cNvPr id="43" name="Google Shape;43;p9"/>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4"/>
        <p:cNvGrpSpPr/>
        <p:nvPr/>
      </p:nvGrpSpPr>
      <p:grpSpPr>
        <a:xfrm>
          <a:off x="0" y="0"/>
          <a:ext cx="0" cy="0"/>
          <a:chOff x="0" y="0"/>
          <a:chExt cx="0" cy="0"/>
        </a:xfrm>
      </p:grpSpPr>
      <p:sp>
        <p:nvSpPr>
          <p:cNvPr id="45" name="Google Shape;45;p10"/>
          <p:cNvSpPr txBox="1">
            <a:spLocks noGrp="1"/>
          </p:cNvSpPr>
          <p:nvPr>
            <p:ph type="title"/>
          </p:nvPr>
        </p:nvSpPr>
        <p:spPr>
          <a:xfrm>
            <a:off x="1792288" y="3600450"/>
            <a:ext cx="5486400" cy="4251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0"/>
          <p:cNvSpPr>
            <a:spLocks noGrp="1"/>
          </p:cNvSpPr>
          <p:nvPr>
            <p:ph type="pic" idx="2"/>
          </p:nvPr>
        </p:nvSpPr>
        <p:spPr>
          <a:xfrm>
            <a:off x="1792288" y="751943"/>
            <a:ext cx="5486400" cy="27936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2"/>
              </a:buClr>
              <a:buSzPts val="3200"/>
              <a:buFont typeface="Arial"/>
              <a:buNone/>
              <a:defRPr sz="3200" b="0" i="0" u="none" strike="noStrike" cap="none">
                <a:solidFill>
                  <a:schemeClr val="dk2"/>
                </a:solidFill>
                <a:latin typeface="Arial"/>
                <a:ea typeface="Arial"/>
                <a:cs typeface="Arial"/>
                <a:sym typeface="Arial"/>
              </a:defRPr>
            </a:lvl1pPr>
            <a:lvl2pPr marR="0" lvl="1" algn="l" rtl="0">
              <a:spcBef>
                <a:spcPts val="56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l" rtl="0">
              <a:spcBef>
                <a:spcPts val="480"/>
              </a:spcBef>
              <a:spcAft>
                <a:spcPts val="0"/>
              </a:spcAft>
              <a:buClr>
                <a:schemeClr val="dk2"/>
              </a:buClr>
              <a:buSzPts val="2400"/>
              <a:buFont typeface="Arial"/>
              <a:buNone/>
              <a:defRPr sz="2400" b="0" i="0" u="none" strike="noStrike" cap="none">
                <a:solidFill>
                  <a:schemeClr val="dk2"/>
                </a:solidFill>
                <a:latin typeface="Arial"/>
                <a:ea typeface="Arial"/>
                <a:cs typeface="Arial"/>
                <a:sym typeface="Arial"/>
              </a:defRPr>
            </a:lvl3pPr>
            <a:lvl4pPr marR="0" lvl="3" algn="l" rtl="0">
              <a:spcBef>
                <a:spcPts val="4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4pPr>
            <a:lvl5pPr marR="0" lvl="4" algn="l" rtl="0">
              <a:spcBef>
                <a:spcPts val="400"/>
              </a:spcBef>
              <a:spcAft>
                <a:spcPts val="0"/>
              </a:spcAft>
              <a:buClr>
                <a:schemeClr val="dk2"/>
              </a:buClr>
              <a:buSzPts val="2000"/>
              <a:buFont typeface="Arial"/>
              <a:buNone/>
              <a:defRPr sz="2000" b="0" i="0" u="none" strike="noStrike" cap="none">
                <a:solidFill>
                  <a:schemeClr val="dk2"/>
                </a:solidFill>
                <a:latin typeface="Arial"/>
                <a:ea typeface="Arial"/>
                <a:cs typeface="Arial"/>
                <a:sym typeface="Arial"/>
              </a:defRPr>
            </a:lvl5pPr>
            <a:lvl6pPr marR="0" lvl="5" algn="l" rtl="0">
              <a:spcBef>
                <a:spcPts val="400"/>
              </a:spcBef>
              <a:spcAft>
                <a:spcPts val="0"/>
              </a:spcAft>
              <a:buClr>
                <a:srgbClr val="5F5F5F"/>
              </a:buClr>
              <a:buSzPts val="2000"/>
              <a:buFont typeface="Arial"/>
              <a:buNone/>
              <a:defRPr sz="2000" b="0" i="0" u="none" strike="noStrike" cap="none">
                <a:solidFill>
                  <a:srgbClr val="5F5F5F"/>
                </a:solidFill>
                <a:latin typeface="Arial"/>
                <a:ea typeface="Arial"/>
                <a:cs typeface="Arial"/>
                <a:sym typeface="Arial"/>
              </a:defRPr>
            </a:lvl6pPr>
            <a:lvl7pPr marR="0" lvl="6" algn="l" rtl="0">
              <a:spcBef>
                <a:spcPts val="400"/>
              </a:spcBef>
              <a:spcAft>
                <a:spcPts val="0"/>
              </a:spcAft>
              <a:buClr>
                <a:srgbClr val="5F5F5F"/>
              </a:buClr>
              <a:buSzPts val="2000"/>
              <a:buFont typeface="Arial"/>
              <a:buNone/>
              <a:defRPr sz="2000" b="0" i="0" u="none" strike="noStrike" cap="none">
                <a:solidFill>
                  <a:srgbClr val="5F5F5F"/>
                </a:solidFill>
                <a:latin typeface="Arial"/>
                <a:ea typeface="Arial"/>
                <a:cs typeface="Arial"/>
                <a:sym typeface="Arial"/>
              </a:defRPr>
            </a:lvl7pPr>
            <a:lvl8pPr marR="0" lvl="7" algn="l" rtl="0">
              <a:spcBef>
                <a:spcPts val="400"/>
              </a:spcBef>
              <a:spcAft>
                <a:spcPts val="0"/>
              </a:spcAft>
              <a:buClr>
                <a:srgbClr val="5F5F5F"/>
              </a:buClr>
              <a:buSzPts val="2000"/>
              <a:buFont typeface="Arial"/>
              <a:buNone/>
              <a:defRPr sz="2000" b="0" i="0" u="none" strike="noStrike" cap="none">
                <a:solidFill>
                  <a:srgbClr val="5F5F5F"/>
                </a:solidFill>
                <a:latin typeface="Arial"/>
                <a:ea typeface="Arial"/>
                <a:cs typeface="Arial"/>
                <a:sym typeface="Arial"/>
              </a:defRPr>
            </a:lvl8pPr>
            <a:lvl9pPr marR="0" lvl="8" algn="l" rtl="0">
              <a:spcBef>
                <a:spcPts val="400"/>
              </a:spcBef>
              <a:spcAft>
                <a:spcPts val="0"/>
              </a:spcAft>
              <a:buClr>
                <a:srgbClr val="5F5F5F"/>
              </a:buClr>
              <a:buSzPts val="2000"/>
              <a:buFont typeface="Arial"/>
              <a:buNone/>
              <a:defRPr sz="2000" b="0" i="0" u="none" strike="noStrike" cap="none">
                <a:solidFill>
                  <a:srgbClr val="5F5F5F"/>
                </a:solidFill>
                <a:latin typeface="Arial"/>
                <a:ea typeface="Arial"/>
                <a:cs typeface="Arial"/>
                <a:sym typeface="Arial"/>
              </a:defRPr>
            </a:lvl9pPr>
          </a:lstStyle>
          <a:p>
            <a:endParaRPr/>
          </a:p>
        </p:txBody>
      </p:sp>
      <p:sp>
        <p:nvSpPr>
          <p:cNvPr id="47" name="Google Shape;47;p10"/>
          <p:cNvSpPr txBox="1">
            <a:spLocks noGrp="1"/>
          </p:cNvSpPr>
          <p:nvPr>
            <p:ph type="body" idx="1"/>
          </p:nvPr>
        </p:nvSpPr>
        <p:spPr>
          <a:xfrm>
            <a:off x="1792288" y="4025503"/>
            <a:ext cx="5486400" cy="603600"/>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2"/>
              </a:buClr>
              <a:buSzPts val="1400"/>
              <a:buFont typeface="Arial"/>
              <a:buNone/>
              <a:defRPr sz="1400"/>
            </a:lvl1pPr>
            <a:lvl2pPr marL="914400" lvl="1" indent="-228600" algn="l">
              <a:spcBef>
                <a:spcPts val="240"/>
              </a:spcBef>
              <a:spcAft>
                <a:spcPts val="0"/>
              </a:spcAft>
              <a:buClr>
                <a:schemeClr val="dk2"/>
              </a:buClr>
              <a:buSzPts val="1200"/>
              <a:buFont typeface="Arial"/>
              <a:buNone/>
              <a:defRPr sz="1200"/>
            </a:lvl2pPr>
            <a:lvl3pPr marL="1371600" lvl="2" indent="-228600" algn="l">
              <a:spcBef>
                <a:spcPts val="200"/>
              </a:spcBef>
              <a:spcAft>
                <a:spcPts val="0"/>
              </a:spcAft>
              <a:buClr>
                <a:schemeClr val="dk2"/>
              </a:buClr>
              <a:buSzPts val="1000"/>
              <a:buFont typeface="Arial"/>
              <a:buNone/>
              <a:defRPr sz="1000"/>
            </a:lvl3pPr>
            <a:lvl4pPr marL="1828800" lvl="3" indent="-228600" algn="l">
              <a:spcBef>
                <a:spcPts val="180"/>
              </a:spcBef>
              <a:spcAft>
                <a:spcPts val="0"/>
              </a:spcAft>
              <a:buClr>
                <a:schemeClr val="dk2"/>
              </a:buClr>
              <a:buSzPts val="900"/>
              <a:buFont typeface="Arial"/>
              <a:buNone/>
              <a:defRPr sz="900"/>
            </a:lvl4pPr>
            <a:lvl5pPr marL="2286000" lvl="4" indent="-228600" algn="l">
              <a:spcBef>
                <a:spcPts val="180"/>
              </a:spcBef>
              <a:spcAft>
                <a:spcPts val="0"/>
              </a:spcAft>
              <a:buClr>
                <a:schemeClr val="dk2"/>
              </a:buClr>
              <a:buSzPts val="900"/>
              <a:buFont typeface="Arial"/>
              <a:buNone/>
              <a:defRPr sz="900"/>
            </a:lvl5pPr>
            <a:lvl6pPr marL="2743200" lvl="5" indent="-228600" algn="l">
              <a:spcBef>
                <a:spcPts val="180"/>
              </a:spcBef>
              <a:spcAft>
                <a:spcPts val="0"/>
              </a:spcAft>
              <a:buClr>
                <a:srgbClr val="5F5F5F"/>
              </a:buClr>
              <a:buSzPts val="900"/>
              <a:buFont typeface="Arial"/>
              <a:buNone/>
              <a:defRPr sz="900"/>
            </a:lvl6pPr>
            <a:lvl7pPr marL="3200400" lvl="6" indent="-228600" algn="l">
              <a:spcBef>
                <a:spcPts val="180"/>
              </a:spcBef>
              <a:spcAft>
                <a:spcPts val="0"/>
              </a:spcAft>
              <a:buClr>
                <a:srgbClr val="5F5F5F"/>
              </a:buClr>
              <a:buSzPts val="900"/>
              <a:buFont typeface="Arial"/>
              <a:buNone/>
              <a:defRPr sz="900"/>
            </a:lvl7pPr>
            <a:lvl8pPr marL="3657600" lvl="7" indent="-228600" algn="l">
              <a:spcBef>
                <a:spcPts val="180"/>
              </a:spcBef>
              <a:spcAft>
                <a:spcPts val="0"/>
              </a:spcAft>
              <a:buClr>
                <a:srgbClr val="5F5F5F"/>
              </a:buClr>
              <a:buSzPts val="900"/>
              <a:buFont typeface="Arial"/>
              <a:buNone/>
              <a:defRPr sz="900"/>
            </a:lvl8pPr>
            <a:lvl9pPr marL="4114800" lvl="8" indent="-228600" algn="l">
              <a:spcBef>
                <a:spcPts val="180"/>
              </a:spcBef>
              <a:spcAft>
                <a:spcPts val="0"/>
              </a:spcAft>
              <a:buClr>
                <a:srgbClr val="5F5F5F"/>
              </a:buClr>
              <a:buSzPts val="900"/>
              <a:buFont typeface="Arial"/>
              <a:buNone/>
              <a:defRPr sz="900"/>
            </a:lvl9pPr>
          </a:lstStyle>
          <a:p>
            <a:endParaRPr/>
          </a:p>
        </p:txBody>
      </p:sp>
      <p:sp>
        <p:nvSpPr>
          <p:cNvPr id="48" name="Google Shape;48;p10"/>
          <p:cNvSpPr txBox="1">
            <a:spLocks noGrp="1"/>
          </p:cNvSpPr>
          <p:nvPr>
            <p:ph type="sldNum" idx="12"/>
          </p:nvPr>
        </p:nvSpPr>
        <p:spPr>
          <a:xfrm>
            <a:off x="6553200" y="4683919"/>
            <a:ext cx="2133600" cy="357300"/>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240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240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240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240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240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240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240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240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24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707850"/>
            <a:ext cx="8229600" cy="606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0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2"/>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393650"/>
            <a:ext cx="8229600" cy="3184800"/>
          </a:xfrm>
          <a:prstGeom prst="rect">
            <a:avLst/>
          </a:prstGeom>
          <a:noFill/>
          <a:ln>
            <a:noFill/>
          </a:ln>
        </p:spPr>
        <p:txBody>
          <a:bodyPr spcFirstLastPara="1" wrap="square" lIns="91425" tIns="45700" rIns="91425" bIns="45700" anchor="t" anchorCtr="0">
            <a:noAutofit/>
          </a:bodyPr>
          <a:lstStyle>
            <a:lvl1pPr marL="457200" marR="0" lvl="0" indent="-368300" algn="l" rtl="0">
              <a:spcBef>
                <a:spcPts val="440"/>
              </a:spcBef>
              <a:spcAft>
                <a:spcPts val="0"/>
              </a:spcAft>
              <a:buClr>
                <a:schemeClr val="dk2"/>
              </a:buClr>
              <a:buSzPts val="2200"/>
              <a:buFont typeface="Arial"/>
              <a:buChar char="•"/>
              <a:defRPr sz="2200" b="0" i="0" u="none" strike="noStrike" cap="none">
                <a:solidFill>
                  <a:schemeClr val="dk2"/>
                </a:solidFill>
                <a:latin typeface="Arial"/>
                <a:ea typeface="Arial"/>
                <a:cs typeface="Arial"/>
                <a:sym typeface="Arial"/>
              </a:defRPr>
            </a:lvl1pPr>
            <a:lvl2pPr marL="914400" marR="0" lvl="1" indent="-342900" algn="l" rtl="0">
              <a:spcBef>
                <a:spcPts val="36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2pPr>
            <a:lvl3pPr marL="1371600" marR="0" lvl="2" indent="-330200" algn="l" rtl="0">
              <a:spcBef>
                <a:spcPts val="320"/>
              </a:spcBef>
              <a:spcAft>
                <a:spcPts val="0"/>
              </a:spcAft>
              <a:buClr>
                <a:schemeClr val="dk2"/>
              </a:buClr>
              <a:buSzPts val="1600"/>
              <a:buFont typeface="Arial"/>
              <a:buChar char="•"/>
              <a:defRPr sz="1600" b="0" i="0" u="none" strike="noStrike" cap="none">
                <a:solidFill>
                  <a:schemeClr val="dk2"/>
                </a:solidFill>
                <a:latin typeface="Arial"/>
                <a:ea typeface="Arial"/>
                <a:cs typeface="Arial"/>
                <a:sym typeface="Arial"/>
              </a:defRPr>
            </a:lvl3pPr>
            <a:lvl4pPr marL="1828800" marR="0" lvl="3" indent="-317500" algn="l" rtl="0">
              <a:spcBef>
                <a:spcPts val="28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spcBef>
                <a:spcPts val="28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spcBef>
                <a:spcPts val="280"/>
              </a:spcBef>
              <a:spcAft>
                <a:spcPts val="0"/>
              </a:spcAft>
              <a:buClr>
                <a:srgbClr val="5F5F5F"/>
              </a:buClr>
              <a:buSzPts val="1400"/>
              <a:buFont typeface="Arial"/>
              <a:buChar char="»"/>
              <a:defRPr sz="1400" b="0" i="0" u="none" strike="noStrike" cap="none">
                <a:solidFill>
                  <a:srgbClr val="5F5F5F"/>
                </a:solidFill>
                <a:latin typeface="Arial"/>
                <a:ea typeface="Arial"/>
                <a:cs typeface="Arial"/>
                <a:sym typeface="Arial"/>
              </a:defRPr>
            </a:lvl6pPr>
            <a:lvl7pPr marL="3200400" marR="0" lvl="6" indent="-317500" algn="l" rtl="0">
              <a:spcBef>
                <a:spcPts val="280"/>
              </a:spcBef>
              <a:spcAft>
                <a:spcPts val="0"/>
              </a:spcAft>
              <a:buClr>
                <a:srgbClr val="5F5F5F"/>
              </a:buClr>
              <a:buSzPts val="1400"/>
              <a:buFont typeface="Arial"/>
              <a:buChar char="»"/>
              <a:defRPr sz="1400" b="0" i="0" u="none" strike="noStrike" cap="none">
                <a:solidFill>
                  <a:srgbClr val="5F5F5F"/>
                </a:solidFill>
                <a:latin typeface="Arial"/>
                <a:ea typeface="Arial"/>
                <a:cs typeface="Arial"/>
                <a:sym typeface="Arial"/>
              </a:defRPr>
            </a:lvl7pPr>
            <a:lvl8pPr marL="3657600" marR="0" lvl="7" indent="-317500" algn="l" rtl="0">
              <a:spcBef>
                <a:spcPts val="280"/>
              </a:spcBef>
              <a:spcAft>
                <a:spcPts val="0"/>
              </a:spcAft>
              <a:buClr>
                <a:srgbClr val="5F5F5F"/>
              </a:buClr>
              <a:buSzPts val="1400"/>
              <a:buFont typeface="Arial"/>
              <a:buChar char="»"/>
              <a:defRPr sz="1400" b="0" i="0" u="none" strike="noStrike" cap="none">
                <a:solidFill>
                  <a:srgbClr val="5F5F5F"/>
                </a:solidFill>
                <a:latin typeface="Arial"/>
                <a:ea typeface="Arial"/>
                <a:cs typeface="Arial"/>
                <a:sym typeface="Arial"/>
              </a:defRPr>
            </a:lvl8pPr>
            <a:lvl9pPr marL="4114800" marR="0" lvl="8" indent="-317500" algn="l" rtl="0">
              <a:spcBef>
                <a:spcPts val="280"/>
              </a:spcBef>
              <a:spcAft>
                <a:spcPts val="0"/>
              </a:spcAft>
              <a:buClr>
                <a:srgbClr val="5F5F5F"/>
              </a:buClr>
              <a:buSzPts val="1400"/>
              <a:buFont typeface="Arial"/>
              <a:buChar char="»"/>
              <a:defRPr sz="1400" b="0" i="0" u="none" strike="noStrike" cap="none">
                <a:solidFill>
                  <a:srgbClr val="5F5F5F"/>
                </a:solidFill>
                <a:latin typeface="Arial"/>
                <a:ea typeface="Arial"/>
                <a:cs typeface="Arial"/>
                <a:sym typeface="Arial"/>
              </a:defRPr>
            </a:lvl9pPr>
          </a:lstStyle>
          <a:p>
            <a:endParaRPr/>
          </a:p>
        </p:txBody>
      </p:sp>
      <p:pic>
        <p:nvPicPr>
          <p:cNvPr id="8" name="Google Shape;8;p1"/>
          <p:cNvPicPr preferRelativeResize="0"/>
          <p:nvPr/>
        </p:nvPicPr>
        <p:blipFill rotWithShape="1">
          <a:blip r:embed="rId14">
            <a:alphaModFix/>
          </a:blip>
          <a:srcRect/>
          <a:stretch/>
        </p:blipFill>
        <p:spPr>
          <a:xfrm>
            <a:off x="281057" y="110767"/>
            <a:ext cx="1398182" cy="378386"/>
          </a:xfrm>
          <a:prstGeom prst="rect">
            <a:avLst/>
          </a:prstGeom>
          <a:noFill/>
          <a:ln>
            <a:noFill/>
          </a:ln>
        </p:spPr>
      </p:pic>
      <p:cxnSp>
        <p:nvCxnSpPr>
          <p:cNvPr id="9" name="Google Shape;9;p1"/>
          <p:cNvCxnSpPr/>
          <p:nvPr/>
        </p:nvCxnSpPr>
        <p:spPr>
          <a:xfrm>
            <a:off x="0" y="533399"/>
            <a:ext cx="9144000" cy="6300"/>
          </a:xfrm>
          <a:prstGeom prst="straightConnector1">
            <a:avLst/>
          </a:prstGeom>
          <a:noFill/>
          <a:ln w="9525" cap="flat" cmpd="sng">
            <a:solidFill>
              <a:srgbClr val="BFBFB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ctrTitle"/>
          </p:nvPr>
        </p:nvSpPr>
        <p:spPr>
          <a:xfrm>
            <a:off x="685800" y="1798339"/>
            <a:ext cx="7772400" cy="11025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sz="3400"/>
              <a:t>Experiential Philanthropy: A Systematic Review of Peer-Reviewed Literature</a:t>
            </a:r>
            <a:endParaRPr sz="3400"/>
          </a:p>
        </p:txBody>
      </p:sp>
      <p:sp>
        <p:nvSpPr>
          <p:cNvPr id="66" name="Google Shape;66;p14"/>
          <p:cNvSpPr txBox="1">
            <a:spLocks noGrp="1"/>
          </p:cNvSpPr>
          <p:nvPr>
            <p:ph type="subTitle" idx="1"/>
          </p:nvPr>
        </p:nvSpPr>
        <p:spPr>
          <a:xfrm>
            <a:off x="1371600" y="3115170"/>
            <a:ext cx="6400800" cy="1314300"/>
          </a:xfrm>
          <a:prstGeom prst="rect">
            <a:avLst/>
          </a:prstGeom>
        </p:spPr>
        <p:txBody>
          <a:bodyPr spcFirstLastPara="1" wrap="square" lIns="91425" tIns="45700" rIns="91425" bIns="45700" anchor="t" anchorCtr="0">
            <a:noAutofit/>
          </a:bodyPr>
          <a:lstStyle/>
          <a:p>
            <a:pPr marL="0" lvl="0" indent="0" algn="ctr" rtl="0">
              <a:spcBef>
                <a:spcPts val="600"/>
              </a:spcBef>
              <a:spcAft>
                <a:spcPts val="0"/>
              </a:spcAft>
              <a:buNone/>
            </a:pPr>
            <a:r>
              <a:rPr lang="en" sz="1600" dirty="0"/>
              <a:t>Hanjin Mao</a:t>
            </a:r>
            <a:endParaRPr sz="1600" dirty="0"/>
          </a:p>
          <a:p>
            <a:pPr marL="0" lvl="0" indent="0" algn="ctr" rtl="0">
              <a:spcBef>
                <a:spcPts val="600"/>
              </a:spcBef>
              <a:spcAft>
                <a:spcPts val="0"/>
              </a:spcAft>
              <a:buNone/>
            </a:pPr>
            <a:r>
              <a:rPr lang="en" sz="1600" dirty="0"/>
              <a:t>Rutgers University – Newark</a:t>
            </a:r>
          </a:p>
          <a:p>
            <a:pPr marL="0" lvl="0" indent="0" algn="ctr" rtl="0">
              <a:spcBef>
                <a:spcPts val="600"/>
              </a:spcBef>
              <a:spcAft>
                <a:spcPts val="0"/>
              </a:spcAft>
              <a:buNone/>
            </a:pPr>
            <a:endParaRPr sz="1600" dirty="0"/>
          </a:p>
          <a:p>
            <a:pPr marL="0" lvl="0" indent="0" algn="ctr" rtl="0">
              <a:spcBef>
                <a:spcPts val="600"/>
              </a:spcBef>
              <a:spcAft>
                <a:spcPts val="0"/>
              </a:spcAft>
              <a:buNone/>
            </a:pPr>
            <a:r>
              <a:rPr lang="en" sz="1600" dirty="0"/>
              <a:t>ARNOVA 2020</a:t>
            </a:r>
            <a:endParaRPr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Research Methodologies</a:t>
            </a:r>
            <a:endParaRPr/>
          </a:p>
        </p:txBody>
      </p:sp>
      <p:sp>
        <p:nvSpPr>
          <p:cNvPr id="126" name="Google Shape;126;p23"/>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
              <a:t>Data source: survey</a:t>
            </a:r>
            <a:endParaRPr/>
          </a:p>
          <a:p>
            <a:pPr marL="914400" lvl="1" indent="-342900" algn="l" rtl="0">
              <a:spcBef>
                <a:spcPts val="0"/>
              </a:spcBef>
              <a:spcAft>
                <a:spcPts val="0"/>
              </a:spcAft>
              <a:buSzPts val="1800"/>
              <a:buChar char="–"/>
            </a:pPr>
            <a:r>
              <a:rPr lang="en"/>
              <a:t>participant students, alumni, administrators, community agencies, other students</a:t>
            </a:r>
            <a:endParaRPr/>
          </a:p>
          <a:p>
            <a:pPr marL="457200" lvl="0" indent="-342900" algn="l" rtl="0">
              <a:spcBef>
                <a:spcPts val="0"/>
              </a:spcBef>
              <a:spcAft>
                <a:spcPts val="0"/>
              </a:spcAft>
              <a:buSzPts val="1800"/>
              <a:buChar char="•"/>
            </a:pPr>
            <a:r>
              <a:rPr lang="en"/>
              <a:t>Analysis of unit</a:t>
            </a:r>
            <a:endParaRPr/>
          </a:p>
          <a:p>
            <a:pPr marL="914400" lvl="1" indent="-342900" algn="l" rtl="0">
              <a:spcBef>
                <a:spcPts val="0"/>
              </a:spcBef>
              <a:spcAft>
                <a:spcPts val="0"/>
              </a:spcAft>
              <a:buSzPts val="1800"/>
              <a:buChar char="–"/>
            </a:pPr>
            <a:r>
              <a:rPr lang="en"/>
              <a:t>individual student (13); </a:t>
            </a:r>
            <a:endParaRPr/>
          </a:p>
          <a:p>
            <a:pPr marL="914400" lvl="1" indent="-342900" algn="l" rtl="0">
              <a:spcBef>
                <a:spcPts val="0"/>
              </a:spcBef>
              <a:spcAft>
                <a:spcPts val="0"/>
              </a:spcAft>
              <a:buSzPts val="1800"/>
              <a:buChar char="–"/>
            </a:pPr>
            <a:r>
              <a:rPr lang="en"/>
              <a:t>program and course (3); individual alumni (1); community agency (1)</a:t>
            </a:r>
            <a:endParaRPr/>
          </a:p>
          <a:p>
            <a:pPr marL="457200" lvl="0" indent="-342900" algn="l" rtl="0">
              <a:spcBef>
                <a:spcPts val="0"/>
              </a:spcBef>
              <a:spcAft>
                <a:spcPts val="0"/>
              </a:spcAft>
              <a:buSzPts val="1800"/>
              <a:buChar char="•"/>
            </a:pPr>
            <a:r>
              <a:rPr lang="en"/>
              <a:t>Case study</a:t>
            </a:r>
            <a:endParaRPr/>
          </a:p>
          <a:p>
            <a:pPr marL="457200" lvl="0" indent="-342900" algn="l" rtl="0">
              <a:spcBef>
                <a:spcPts val="0"/>
              </a:spcBef>
              <a:spcAft>
                <a:spcPts val="0"/>
              </a:spcAft>
              <a:buSzPts val="1800"/>
              <a:buChar char="•"/>
            </a:pPr>
            <a:r>
              <a:rPr lang="en"/>
              <a:t>Quantitative methods (12)</a:t>
            </a:r>
            <a:endParaRPr/>
          </a:p>
          <a:p>
            <a:pPr marL="457200" lvl="0" indent="-342900" algn="l" rtl="0">
              <a:spcBef>
                <a:spcPts val="0"/>
              </a:spcBef>
              <a:spcAft>
                <a:spcPts val="0"/>
              </a:spcAft>
              <a:buSzPts val="1800"/>
              <a:buChar char="•"/>
            </a:pPr>
            <a:r>
              <a:rPr lang="en"/>
              <a:t>Qualitative methods (open-ended questions in survey)</a:t>
            </a:r>
            <a:endParaRPr/>
          </a:p>
          <a:p>
            <a:pPr marL="457200" lvl="0" indent="-342900" algn="l" rtl="0">
              <a:spcBef>
                <a:spcPts val="0"/>
              </a:spcBef>
              <a:spcAft>
                <a:spcPts val="0"/>
              </a:spcAft>
              <a:buSzPts val="1800"/>
              <a:buChar char="•"/>
            </a:pPr>
            <a:r>
              <a:rPr lang="en"/>
              <a:t>Experimental method</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Research Limitations and Future Study</a:t>
            </a:r>
            <a:endParaRPr/>
          </a:p>
        </p:txBody>
      </p:sp>
      <p:sp>
        <p:nvSpPr>
          <p:cNvPr id="132" name="Google Shape;132;p24"/>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Char char="•"/>
            </a:pPr>
            <a:r>
              <a:rPr lang="en"/>
              <a:t>Rely on survey data: a more heterogeneous sample</a:t>
            </a:r>
            <a:endParaRPr/>
          </a:p>
          <a:p>
            <a:pPr marL="457200" lvl="0" indent="-342900" algn="l" rtl="0">
              <a:spcBef>
                <a:spcPts val="0"/>
              </a:spcBef>
              <a:spcAft>
                <a:spcPts val="0"/>
              </a:spcAft>
              <a:buSzPts val="1800"/>
              <a:buChar char="•"/>
            </a:pPr>
            <a:r>
              <a:rPr lang="en"/>
              <a:t>Descriptive and lack of theory: theoretical research</a:t>
            </a:r>
            <a:endParaRPr/>
          </a:p>
          <a:p>
            <a:pPr marL="457200" lvl="0" indent="-342900" algn="l" rtl="0">
              <a:spcBef>
                <a:spcPts val="0"/>
              </a:spcBef>
              <a:spcAft>
                <a:spcPts val="0"/>
              </a:spcAft>
              <a:buSzPts val="1800"/>
              <a:buChar char="•"/>
            </a:pPr>
            <a:r>
              <a:rPr lang="en"/>
              <a:t>Limited number of programs: approach more funding sources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72" name="Google Shape;72;p15"/>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
              <a:t>Experiential philanthropy is an innovative </a:t>
            </a:r>
            <a:r>
              <a:rPr lang="en">
                <a:solidFill>
                  <a:srgbClr val="0000FF"/>
                </a:solidFill>
              </a:rPr>
              <a:t>service-learning pedagogy</a:t>
            </a:r>
            <a:r>
              <a:rPr lang="en"/>
              <a:t> that allows students to </a:t>
            </a:r>
            <a:r>
              <a:rPr lang="en">
                <a:solidFill>
                  <a:srgbClr val="FF9900"/>
                </a:solidFill>
              </a:rPr>
              <a:t>address social problems</a:t>
            </a:r>
            <a:r>
              <a:rPr lang="en"/>
              <a:t>, </a:t>
            </a:r>
            <a:r>
              <a:rPr lang="en">
                <a:solidFill>
                  <a:srgbClr val="FF9900"/>
                </a:solidFill>
              </a:rPr>
              <a:t>evaluate nonprofit organizations</a:t>
            </a:r>
            <a:r>
              <a:rPr lang="en"/>
              <a:t>, and then make decisions or recommendations about </a:t>
            </a:r>
            <a:r>
              <a:rPr lang="en">
                <a:solidFill>
                  <a:srgbClr val="FF9900"/>
                </a:solidFill>
              </a:rPr>
              <a:t>grant distribution</a:t>
            </a:r>
            <a:r>
              <a:rPr lang="en"/>
              <a:t> into nonprofits who are working to address these problems.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Research Questions</a:t>
            </a:r>
            <a:endParaRPr/>
          </a:p>
        </p:txBody>
      </p:sp>
      <p:sp>
        <p:nvSpPr>
          <p:cNvPr id="78" name="Google Shape;78;p16"/>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457200" lvl="0" indent="-330200" algn="l" rtl="0">
              <a:spcBef>
                <a:spcPts val="360"/>
              </a:spcBef>
              <a:spcAft>
                <a:spcPts val="0"/>
              </a:spcAft>
              <a:buSzPts val="1600"/>
              <a:buChar char="•"/>
            </a:pPr>
            <a:r>
              <a:rPr lang="en" sz="2000"/>
              <a:t>What are the experiential philanthropy articles published in peer-reviewed journals?</a:t>
            </a:r>
            <a:endParaRPr sz="2000"/>
          </a:p>
          <a:p>
            <a:pPr marL="457200" lvl="0" indent="-330200" algn="l" rtl="0">
              <a:spcBef>
                <a:spcPts val="0"/>
              </a:spcBef>
              <a:spcAft>
                <a:spcPts val="0"/>
              </a:spcAft>
              <a:buSzPts val="1600"/>
              <a:buChar char="•"/>
            </a:pPr>
            <a:r>
              <a:rPr lang="en" sz="2000"/>
              <a:t>What are the themes in peer-reviewed experiential philanthropy literature?</a:t>
            </a:r>
            <a:endParaRPr sz="2000"/>
          </a:p>
          <a:p>
            <a:pPr marL="457200" lvl="0" indent="-330200" algn="l" rtl="0">
              <a:spcBef>
                <a:spcPts val="0"/>
              </a:spcBef>
              <a:spcAft>
                <a:spcPts val="0"/>
              </a:spcAft>
              <a:buSzPts val="1600"/>
              <a:buChar char="•"/>
            </a:pPr>
            <a:r>
              <a:rPr lang="en" sz="2000"/>
              <a:t>What methodology has been applied to the experiential philanthropy research?</a:t>
            </a:r>
            <a:endParaRPr sz="2000"/>
          </a:p>
          <a:p>
            <a:pPr marL="457200" lvl="0" indent="-330200" algn="l" rtl="0">
              <a:spcBef>
                <a:spcPts val="0"/>
              </a:spcBef>
              <a:spcAft>
                <a:spcPts val="0"/>
              </a:spcAft>
              <a:buSzPts val="1600"/>
              <a:buChar char="•"/>
            </a:pPr>
            <a:r>
              <a:rPr lang="en" sz="2000"/>
              <a:t>What are the limitations of previous studies in experiential philanthropy?</a:t>
            </a:r>
            <a:endParaRPr sz="2000"/>
          </a:p>
          <a:p>
            <a:pPr marL="457200" lvl="0" indent="-330200" algn="l" rtl="0">
              <a:spcBef>
                <a:spcPts val="0"/>
              </a:spcBef>
              <a:spcAft>
                <a:spcPts val="0"/>
              </a:spcAft>
              <a:buSzPts val="1600"/>
              <a:buChar char="•"/>
            </a:pPr>
            <a:r>
              <a:rPr lang="en" sz="2000"/>
              <a:t>What are the directions for future studies in experiential philanthropy?</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Article Search</a:t>
            </a:r>
            <a:endParaRPr/>
          </a:p>
        </p:txBody>
      </p:sp>
      <p:sp>
        <p:nvSpPr>
          <p:cNvPr id="84" name="Google Shape;84;p17"/>
          <p:cNvSpPr txBox="1">
            <a:spLocks noGrp="1"/>
          </p:cNvSpPr>
          <p:nvPr>
            <p:ph type="body" idx="1"/>
          </p:nvPr>
        </p:nvSpPr>
        <p:spPr>
          <a:xfrm>
            <a:off x="457200" y="1393650"/>
            <a:ext cx="8229600" cy="3184800"/>
          </a:xfrm>
          <a:prstGeom prst="rect">
            <a:avLst/>
          </a:prstGeom>
        </p:spPr>
        <p:txBody>
          <a:bodyPr spcFirstLastPara="1" wrap="square" lIns="91425" tIns="45700" rIns="91425" bIns="45700" anchor="t" anchorCtr="0">
            <a:noAutofit/>
          </a:bodyPr>
          <a:lstStyle/>
          <a:p>
            <a:pPr marL="457200" lvl="0" indent="-342900" algn="l" rtl="0">
              <a:spcBef>
                <a:spcPts val="360"/>
              </a:spcBef>
              <a:spcAft>
                <a:spcPts val="0"/>
              </a:spcAft>
              <a:buSzPts val="1800"/>
              <a:buAutoNum type="arabicPeriod"/>
            </a:pPr>
            <a:r>
              <a:rPr lang="en"/>
              <a:t>Keyword search with Google Scholar</a:t>
            </a:r>
            <a:endParaRPr/>
          </a:p>
          <a:p>
            <a:pPr marL="914400" lvl="0" indent="0" algn="l" rtl="0">
              <a:spcBef>
                <a:spcPts val="360"/>
              </a:spcBef>
              <a:spcAft>
                <a:spcPts val="0"/>
              </a:spcAft>
              <a:buNone/>
            </a:pPr>
            <a:r>
              <a:rPr lang="en" sz="1600">
                <a:highlight>
                  <a:srgbClr val="D9D9D9"/>
                </a:highlight>
              </a:rPr>
              <a:t>Experiential philanthropy</a:t>
            </a:r>
            <a:r>
              <a:rPr lang="en" sz="1600"/>
              <a:t>; </a:t>
            </a:r>
            <a:r>
              <a:rPr lang="en" sz="1600">
                <a:highlight>
                  <a:srgbClr val="D9D9D9"/>
                </a:highlight>
              </a:rPr>
              <a:t>student philanthropy</a:t>
            </a:r>
            <a:r>
              <a:rPr lang="en" sz="1600"/>
              <a:t>; </a:t>
            </a:r>
            <a:r>
              <a:rPr lang="en" sz="1600">
                <a:highlight>
                  <a:srgbClr val="D9D9D9"/>
                </a:highlight>
              </a:rPr>
              <a:t>student giving</a:t>
            </a:r>
            <a:r>
              <a:rPr lang="en" sz="1600"/>
              <a:t>; </a:t>
            </a:r>
            <a:r>
              <a:rPr lang="en" sz="1600">
                <a:highlight>
                  <a:srgbClr val="D9D9D9"/>
                </a:highlight>
              </a:rPr>
              <a:t>philanthropy education</a:t>
            </a:r>
            <a:r>
              <a:rPr lang="en" sz="1600"/>
              <a:t>; </a:t>
            </a:r>
            <a:r>
              <a:rPr lang="en" sz="1600">
                <a:highlight>
                  <a:srgbClr val="D9D9D9"/>
                </a:highlight>
              </a:rPr>
              <a:t>philanthropy pedagogy</a:t>
            </a:r>
            <a:r>
              <a:rPr lang="en" sz="1600"/>
              <a:t>; </a:t>
            </a:r>
            <a:r>
              <a:rPr lang="en" sz="1600">
                <a:highlight>
                  <a:srgbClr val="D9D9D9"/>
                </a:highlight>
              </a:rPr>
              <a:t>service learning</a:t>
            </a:r>
            <a:r>
              <a:rPr lang="en" sz="1600"/>
              <a:t>; </a:t>
            </a:r>
            <a:r>
              <a:rPr lang="en" sz="1600">
                <a:highlight>
                  <a:srgbClr val="D9D9D9"/>
                </a:highlight>
              </a:rPr>
              <a:t>nonprofit education</a:t>
            </a:r>
            <a:endParaRPr sz="1600"/>
          </a:p>
          <a:p>
            <a:pPr marL="457200" lvl="0" indent="-342900" algn="l" rtl="0">
              <a:spcBef>
                <a:spcPts val="360"/>
              </a:spcBef>
              <a:spcAft>
                <a:spcPts val="0"/>
              </a:spcAft>
              <a:buSzPts val="1800"/>
              <a:buAutoNum type="arabicPeriod"/>
            </a:pPr>
            <a:r>
              <a:rPr lang="en"/>
              <a:t>Related articles</a:t>
            </a:r>
            <a:endParaRPr/>
          </a:p>
          <a:p>
            <a:pPr marL="914400" lvl="1" indent="-342900" algn="l" rtl="0">
              <a:spcBef>
                <a:spcPts val="0"/>
              </a:spcBef>
              <a:spcAft>
                <a:spcPts val="0"/>
              </a:spcAft>
              <a:buSzPts val="1800"/>
              <a:buAutoNum type="alphaLcPeriod"/>
            </a:pPr>
            <a:r>
              <a:rPr lang="en"/>
              <a:t>References</a:t>
            </a:r>
            <a:endParaRPr/>
          </a:p>
          <a:p>
            <a:pPr marL="914400" lvl="1" indent="-342900" algn="l" rtl="0">
              <a:spcBef>
                <a:spcPts val="0"/>
              </a:spcBef>
              <a:spcAft>
                <a:spcPts val="0"/>
              </a:spcAft>
              <a:buSzPts val="1800"/>
              <a:buAutoNum type="alphaLcPeriod"/>
            </a:pPr>
            <a:endParaRPr/>
          </a:p>
          <a:p>
            <a:pPr marL="45720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457200" lvl="0" indent="-342900" algn="l" rtl="0">
              <a:spcBef>
                <a:spcPts val="360"/>
              </a:spcBef>
              <a:spcAft>
                <a:spcPts val="0"/>
              </a:spcAft>
              <a:buSzPts val="1800"/>
              <a:buAutoNum type="arabicPeriod"/>
            </a:pPr>
            <a:r>
              <a:rPr lang="en"/>
              <a:t>Select peer-reviewed articles </a:t>
            </a:r>
            <a:r>
              <a:rPr lang="en">
                <a:solidFill>
                  <a:srgbClr val="0000FF"/>
                </a:solidFill>
              </a:rPr>
              <a:t>  =&gt;  18 articles</a:t>
            </a:r>
            <a:endParaRPr>
              <a:solidFill>
                <a:srgbClr val="0000FF"/>
              </a:solidFill>
            </a:endParaRPr>
          </a:p>
        </p:txBody>
      </p:sp>
      <p:pic>
        <p:nvPicPr>
          <p:cNvPr id="85" name="Google Shape;85;p17"/>
          <p:cNvPicPr preferRelativeResize="0"/>
          <p:nvPr/>
        </p:nvPicPr>
        <p:blipFill>
          <a:blip r:embed="rId3">
            <a:alphaModFix/>
          </a:blip>
          <a:stretch>
            <a:fillRect/>
          </a:stretch>
        </p:blipFill>
        <p:spPr>
          <a:xfrm>
            <a:off x="1452050" y="3067650"/>
            <a:ext cx="5669200" cy="13006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Bibliometric Analysis - Journals</a:t>
            </a:r>
            <a:endParaRPr/>
          </a:p>
        </p:txBody>
      </p:sp>
      <p:pic>
        <p:nvPicPr>
          <p:cNvPr id="91" name="Google Shape;91;p18"/>
          <p:cNvPicPr preferRelativeResize="0"/>
          <p:nvPr/>
        </p:nvPicPr>
        <p:blipFill>
          <a:blip r:embed="rId3">
            <a:alphaModFix/>
          </a:blip>
          <a:stretch>
            <a:fillRect/>
          </a:stretch>
        </p:blipFill>
        <p:spPr>
          <a:xfrm>
            <a:off x="591226" y="1253800"/>
            <a:ext cx="7961550" cy="36575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9"/>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solidFill>
                  <a:schemeClr val="dk1"/>
                </a:solidFill>
              </a:rPr>
              <a:t>Bibliometric Analysis - Publication Years</a:t>
            </a:r>
            <a:endParaRPr/>
          </a:p>
        </p:txBody>
      </p:sp>
      <p:pic>
        <p:nvPicPr>
          <p:cNvPr id="97" name="Google Shape;97;p19"/>
          <p:cNvPicPr preferRelativeResize="0"/>
          <p:nvPr/>
        </p:nvPicPr>
        <p:blipFill>
          <a:blip r:embed="rId3">
            <a:alphaModFix/>
          </a:blip>
          <a:stretch>
            <a:fillRect/>
          </a:stretch>
        </p:blipFill>
        <p:spPr>
          <a:xfrm>
            <a:off x="1576100" y="1237650"/>
            <a:ext cx="6094675" cy="3763625"/>
          </a:xfrm>
          <a:prstGeom prst="rect">
            <a:avLst/>
          </a:prstGeom>
          <a:noFill/>
          <a:ln>
            <a:noFill/>
          </a:ln>
        </p:spPr>
      </p:pic>
      <p:sp>
        <p:nvSpPr>
          <p:cNvPr id="98" name="Google Shape;98;p19"/>
          <p:cNvSpPr txBox="1">
            <a:spLocks noGrp="1"/>
          </p:cNvSpPr>
          <p:nvPr>
            <p:ph type="body" idx="1"/>
          </p:nvPr>
        </p:nvSpPr>
        <p:spPr>
          <a:xfrm>
            <a:off x="457200" y="4655575"/>
            <a:ext cx="8229600" cy="456300"/>
          </a:xfrm>
          <a:prstGeom prst="rect">
            <a:avLst/>
          </a:prstGeom>
        </p:spPr>
        <p:txBody>
          <a:bodyPr spcFirstLastPara="1" wrap="square" lIns="91425" tIns="45700" rIns="91425" bIns="45700" anchor="t" anchorCtr="0">
            <a:noAutofit/>
          </a:bodyPr>
          <a:lstStyle/>
          <a:p>
            <a:pPr marL="0" lvl="0" indent="0" algn="r" rtl="0">
              <a:spcBef>
                <a:spcPts val="360"/>
              </a:spcBef>
              <a:spcAft>
                <a:spcPts val="0"/>
              </a:spcAft>
              <a:buNone/>
            </a:pPr>
            <a:r>
              <a:rPr lang="en" sz="1200"/>
              <a:t>Note: 2020 end point is March 31st</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457200" y="681025"/>
            <a:ext cx="3541800" cy="8715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 sz="2500" b="0">
                <a:solidFill>
                  <a:schemeClr val="dk1"/>
                </a:solidFill>
              </a:rPr>
              <a:t>Bibliometric Analysis</a:t>
            </a:r>
            <a:endParaRPr sz="2500" b="0">
              <a:solidFill>
                <a:schemeClr val="dk1"/>
              </a:solidFill>
            </a:endParaRPr>
          </a:p>
          <a:p>
            <a:pPr marL="0" lvl="0" indent="0" algn="l" rtl="0">
              <a:spcBef>
                <a:spcPts val="0"/>
              </a:spcBef>
              <a:spcAft>
                <a:spcPts val="0"/>
              </a:spcAft>
              <a:buNone/>
            </a:pPr>
            <a:r>
              <a:rPr lang="en" sz="2500" b="0">
                <a:solidFill>
                  <a:schemeClr val="dk1"/>
                </a:solidFill>
              </a:rPr>
              <a:t>Co-authorship</a:t>
            </a:r>
            <a:endParaRPr sz="1500"/>
          </a:p>
        </p:txBody>
      </p:sp>
      <p:pic>
        <p:nvPicPr>
          <p:cNvPr id="104" name="Google Shape;104;p20"/>
          <p:cNvPicPr preferRelativeResize="0"/>
          <p:nvPr/>
        </p:nvPicPr>
        <p:blipFill rotWithShape="1">
          <a:blip r:embed="rId3">
            <a:alphaModFix/>
          </a:blip>
          <a:srcRect l="9418" t="7668" r="10491" b="5086"/>
          <a:stretch/>
        </p:blipFill>
        <p:spPr>
          <a:xfrm>
            <a:off x="3728400" y="193875"/>
            <a:ext cx="5094301" cy="4873425"/>
          </a:xfrm>
          <a:prstGeom prst="rect">
            <a:avLst/>
          </a:prstGeom>
          <a:noFill/>
          <a:ln>
            <a:noFill/>
          </a:ln>
        </p:spPr>
      </p:pic>
      <p:sp>
        <p:nvSpPr>
          <p:cNvPr id="105" name="Google Shape;105;p20"/>
          <p:cNvSpPr txBox="1">
            <a:spLocks noGrp="1"/>
          </p:cNvSpPr>
          <p:nvPr>
            <p:ph type="body" idx="2"/>
          </p:nvPr>
        </p:nvSpPr>
        <p:spPr>
          <a:xfrm>
            <a:off x="457201" y="1552561"/>
            <a:ext cx="3008400" cy="3042600"/>
          </a:xfrm>
          <a:prstGeom prst="rect">
            <a:avLst/>
          </a:prstGeom>
        </p:spPr>
        <p:txBody>
          <a:bodyPr spcFirstLastPara="1" wrap="square" lIns="91425" tIns="45700" rIns="91425" bIns="45700" anchor="t" anchorCtr="0">
            <a:noAutofit/>
          </a:bodyPr>
          <a:lstStyle/>
          <a:p>
            <a:pPr marL="0" lvl="0" indent="0" algn="l" rtl="0">
              <a:spcBef>
                <a:spcPts val="280"/>
              </a:spcBef>
              <a:spcAft>
                <a:spcPts val="0"/>
              </a:spcAft>
              <a:buNone/>
            </a:pPr>
            <a:endParaRPr sz="1700"/>
          </a:p>
          <a:p>
            <a:pPr marL="0" lvl="0" indent="0" algn="l" rtl="0">
              <a:spcBef>
                <a:spcPts val="280"/>
              </a:spcBef>
              <a:spcAft>
                <a:spcPts val="0"/>
              </a:spcAft>
              <a:buNone/>
            </a:pPr>
            <a:r>
              <a:rPr lang="en" sz="1700"/>
              <a:t>An author has 3.25 collaborators on average</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t>Research Themes</a:t>
            </a:r>
            <a:endParaRPr/>
          </a:p>
        </p:txBody>
      </p:sp>
      <p:pic>
        <p:nvPicPr>
          <p:cNvPr id="111" name="Google Shape;111;p21"/>
          <p:cNvPicPr preferRelativeResize="0"/>
          <p:nvPr/>
        </p:nvPicPr>
        <p:blipFill>
          <a:blip r:embed="rId3">
            <a:alphaModFix/>
          </a:blip>
          <a:stretch>
            <a:fillRect/>
          </a:stretch>
        </p:blipFill>
        <p:spPr>
          <a:xfrm>
            <a:off x="2101829" y="1313850"/>
            <a:ext cx="4940333" cy="37052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title"/>
          </p:nvPr>
        </p:nvSpPr>
        <p:spPr>
          <a:xfrm>
            <a:off x="457200" y="707850"/>
            <a:ext cx="8229600" cy="6060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
                <a:solidFill>
                  <a:schemeClr val="dk1"/>
                </a:solidFill>
              </a:rPr>
              <a:t>Research Themes</a:t>
            </a:r>
            <a:endParaRPr/>
          </a:p>
        </p:txBody>
      </p:sp>
      <p:sp>
        <p:nvSpPr>
          <p:cNvPr id="117" name="Google Shape;117;p22"/>
          <p:cNvSpPr txBox="1">
            <a:spLocks noGrp="1"/>
          </p:cNvSpPr>
          <p:nvPr>
            <p:ph type="body" idx="1"/>
          </p:nvPr>
        </p:nvSpPr>
        <p:spPr>
          <a:xfrm>
            <a:off x="457200" y="1376920"/>
            <a:ext cx="4040100" cy="479700"/>
          </a:xfrm>
          <a:prstGeom prst="rect">
            <a:avLst/>
          </a:prstGeom>
        </p:spPr>
        <p:txBody>
          <a:bodyPr spcFirstLastPara="1" wrap="square" lIns="91425" tIns="45700" rIns="91425" bIns="45700" anchor="b" anchorCtr="0">
            <a:noAutofit/>
          </a:bodyPr>
          <a:lstStyle/>
          <a:p>
            <a:pPr marL="0" lvl="0" indent="0" algn="l" rtl="0">
              <a:spcBef>
                <a:spcPts val="400"/>
              </a:spcBef>
              <a:spcAft>
                <a:spcPts val="0"/>
              </a:spcAft>
              <a:buNone/>
            </a:pPr>
            <a:r>
              <a:rPr lang="en"/>
              <a:t>Research questions</a:t>
            </a:r>
            <a:endParaRPr/>
          </a:p>
        </p:txBody>
      </p:sp>
      <p:sp>
        <p:nvSpPr>
          <p:cNvPr id="118" name="Google Shape;118;p22"/>
          <p:cNvSpPr txBox="1">
            <a:spLocks noGrp="1"/>
          </p:cNvSpPr>
          <p:nvPr>
            <p:ph type="body" idx="2"/>
          </p:nvPr>
        </p:nvSpPr>
        <p:spPr>
          <a:xfrm>
            <a:off x="457200" y="1856741"/>
            <a:ext cx="4040100" cy="2755200"/>
          </a:xfrm>
          <a:prstGeom prst="rect">
            <a:avLst/>
          </a:prstGeom>
        </p:spPr>
        <p:txBody>
          <a:bodyPr spcFirstLastPara="1" wrap="square" lIns="91425" tIns="45700" rIns="91425" bIns="45700" anchor="t" anchorCtr="0">
            <a:noAutofit/>
          </a:bodyPr>
          <a:lstStyle/>
          <a:p>
            <a:pPr marL="457200" lvl="0" indent="-355600" algn="l" rtl="0">
              <a:spcBef>
                <a:spcPts val="400"/>
              </a:spcBef>
              <a:spcAft>
                <a:spcPts val="0"/>
              </a:spcAft>
              <a:buClr>
                <a:srgbClr val="FF0000"/>
              </a:buClr>
              <a:buSzPts val="2000"/>
              <a:buChar char="•"/>
            </a:pPr>
            <a:r>
              <a:rPr lang="en">
                <a:solidFill>
                  <a:srgbClr val="FF0000"/>
                </a:solidFill>
              </a:rPr>
              <a:t>What is experiential philanthropy?</a:t>
            </a:r>
            <a:endParaRPr>
              <a:solidFill>
                <a:srgbClr val="FF0000"/>
              </a:solidFill>
            </a:endParaRPr>
          </a:p>
          <a:p>
            <a:pPr marL="457200" lvl="0" indent="-355600" algn="l" rtl="0">
              <a:spcBef>
                <a:spcPts val="0"/>
              </a:spcBef>
              <a:spcAft>
                <a:spcPts val="0"/>
              </a:spcAft>
              <a:buClr>
                <a:srgbClr val="4A86E8"/>
              </a:buClr>
              <a:buSzPts val="2000"/>
              <a:buChar char="•"/>
            </a:pPr>
            <a:r>
              <a:rPr lang="en">
                <a:solidFill>
                  <a:srgbClr val="4A86E8"/>
                </a:solidFill>
              </a:rPr>
              <a:t>Where does experiential philanthropy come from?</a:t>
            </a:r>
            <a:endParaRPr>
              <a:solidFill>
                <a:srgbClr val="4A86E8"/>
              </a:solidFill>
            </a:endParaRPr>
          </a:p>
          <a:p>
            <a:pPr marL="457200" lvl="0" indent="-355600" algn="l" rtl="0">
              <a:spcBef>
                <a:spcPts val="0"/>
              </a:spcBef>
              <a:spcAft>
                <a:spcPts val="0"/>
              </a:spcAft>
              <a:buClr>
                <a:srgbClr val="FF9900"/>
              </a:buClr>
              <a:buSzPts val="2000"/>
              <a:buChar char="•"/>
            </a:pPr>
            <a:r>
              <a:rPr lang="en">
                <a:solidFill>
                  <a:srgbClr val="FF9900"/>
                </a:solidFill>
              </a:rPr>
              <a:t>How to implement experiential philanthropy?</a:t>
            </a:r>
            <a:endParaRPr>
              <a:solidFill>
                <a:srgbClr val="FF9900"/>
              </a:solidFill>
            </a:endParaRPr>
          </a:p>
          <a:p>
            <a:pPr marL="457200" lvl="0" indent="-355600" algn="l" rtl="0">
              <a:spcBef>
                <a:spcPts val="0"/>
              </a:spcBef>
              <a:spcAft>
                <a:spcPts val="0"/>
              </a:spcAft>
              <a:buClr>
                <a:srgbClr val="9900FF"/>
              </a:buClr>
              <a:buSzPts val="2000"/>
              <a:buChar char="•"/>
            </a:pPr>
            <a:r>
              <a:rPr lang="en">
                <a:solidFill>
                  <a:srgbClr val="9900FF"/>
                </a:solidFill>
              </a:rPr>
              <a:t>What is the impact of experiential philanthropy?</a:t>
            </a:r>
            <a:endParaRPr>
              <a:solidFill>
                <a:srgbClr val="9900FF"/>
              </a:solidFill>
            </a:endParaRPr>
          </a:p>
        </p:txBody>
      </p:sp>
      <p:sp>
        <p:nvSpPr>
          <p:cNvPr id="119" name="Google Shape;119;p22"/>
          <p:cNvSpPr txBox="1">
            <a:spLocks noGrp="1"/>
          </p:cNvSpPr>
          <p:nvPr>
            <p:ph type="body" idx="3"/>
          </p:nvPr>
        </p:nvSpPr>
        <p:spPr>
          <a:xfrm>
            <a:off x="4645026" y="1376920"/>
            <a:ext cx="4041900" cy="479700"/>
          </a:xfrm>
          <a:prstGeom prst="rect">
            <a:avLst/>
          </a:prstGeom>
        </p:spPr>
        <p:txBody>
          <a:bodyPr spcFirstLastPara="1" wrap="square" lIns="91425" tIns="45700" rIns="91425" bIns="45700" anchor="b" anchorCtr="0">
            <a:noAutofit/>
          </a:bodyPr>
          <a:lstStyle/>
          <a:p>
            <a:pPr marL="0" lvl="0" indent="0" algn="l" rtl="0">
              <a:spcBef>
                <a:spcPts val="400"/>
              </a:spcBef>
              <a:spcAft>
                <a:spcPts val="0"/>
              </a:spcAft>
              <a:buNone/>
            </a:pPr>
            <a:r>
              <a:rPr lang="en"/>
              <a:t>Research Themes</a:t>
            </a:r>
            <a:endParaRPr/>
          </a:p>
        </p:txBody>
      </p:sp>
      <p:sp>
        <p:nvSpPr>
          <p:cNvPr id="120" name="Google Shape;120;p22"/>
          <p:cNvSpPr txBox="1">
            <a:spLocks noGrp="1"/>
          </p:cNvSpPr>
          <p:nvPr>
            <p:ph type="body" idx="4"/>
          </p:nvPr>
        </p:nvSpPr>
        <p:spPr>
          <a:xfrm>
            <a:off x="4645026" y="1856741"/>
            <a:ext cx="4041900" cy="2772000"/>
          </a:xfrm>
          <a:prstGeom prst="rect">
            <a:avLst/>
          </a:prstGeom>
        </p:spPr>
        <p:txBody>
          <a:bodyPr spcFirstLastPara="1" wrap="square" lIns="91425" tIns="45700" rIns="91425" bIns="45700" anchor="t" anchorCtr="0">
            <a:noAutofit/>
          </a:bodyPr>
          <a:lstStyle/>
          <a:p>
            <a:pPr marL="457200" marR="0" lvl="0" indent="-355600" algn="l" rtl="0">
              <a:lnSpc>
                <a:spcPct val="100000"/>
              </a:lnSpc>
              <a:spcBef>
                <a:spcPts val="400"/>
              </a:spcBef>
              <a:spcAft>
                <a:spcPts val="0"/>
              </a:spcAft>
              <a:buClr>
                <a:srgbClr val="FF0000"/>
              </a:buClr>
              <a:buSzPts val="2000"/>
              <a:buChar char="➢"/>
            </a:pPr>
            <a:r>
              <a:rPr lang="en">
                <a:solidFill>
                  <a:srgbClr val="FF0000"/>
                </a:solidFill>
              </a:rPr>
              <a:t>The Concept of Experiential Philanthropy</a:t>
            </a:r>
            <a:endParaRPr>
              <a:solidFill>
                <a:srgbClr val="FF0000"/>
              </a:solidFill>
            </a:endParaRPr>
          </a:p>
          <a:p>
            <a:pPr marL="457200" lvl="0" indent="-355600" algn="l" rtl="0">
              <a:spcBef>
                <a:spcPts val="0"/>
              </a:spcBef>
              <a:spcAft>
                <a:spcPts val="0"/>
              </a:spcAft>
              <a:buClr>
                <a:srgbClr val="4A86E8"/>
              </a:buClr>
              <a:buSzPts val="2000"/>
              <a:buChar char="➢"/>
            </a:pPr>
            <a:r>
              <a:rPr lang="en">
                <a:solidFill>
                  <a:srgbClr val="4A86E8"/>
                </a:solidFill>
              </a:rPr>
              <a:t>Roots in Service-Learning</a:t>
            </a:r>
            <a:endParaRPr>
              <a:solidFill>
                <a:srgbClr val="4A86E8"/>
              </a:solidFill>
            </a:endParaRPr>
          </a:p>
          <a:p>
            <a:pPr marL="457200" lvl="0" indent="0" algn="l" rtl="0">
              <a:spcBef>
                <a:spcPts val="400"/>
              </a:spcBef>
              <a:spcAft>
                <a:spcPts val="0"/>
              </a:spcAft>
              <a:buNone/>
            </a:pPr>
            <a:endParaRPr/>
          </a:p>
          <a:p>
            <a:pPr marL="457200" lvl="0" indent="-355600" algn="l" rtl="0">
              <a:spcBef>
                <a:spcPts val="400"/>
              </a:spcBef>
              <a:spcAft>
                <a:spcPts val="0"/>
              </a:spcAft>
              <a:buClr>
                <a:srgbClr val="FF9900"/>
              </a:buClr>
              <a:buSzPts val="2000"/>
              <a:buChar char="➢"/>
            </a:pPr>
            <a:r>
              <a:rPr lang="en">
                <a:solidFill>
                  <a:srgbClr val="FF9900"/>
                </a:solidFill>
              </a:rPr>
              <a:t>Current Practice of Experiential Philanthropy</a:t>
            </a:r>
            <a:endParaRPr>
              <a:solidFill>
                <a:srgbClr val="FF9900"/>
              </a:solidFill>
            </a:endParaRPr>
          </a:p>
          <a:p>
            <a:pPr marL="457200" lvl="0" indent="-355600" algn="l" rtl="0">
              <a:spcBef>
                <a:spcPts val="0"/>
              </a:spcBef>
              <a:spcAft>
                <a:spcPts val="0"/>
              </a:spcAft>
              <a:buClr>
                <a:srgbClr val="9900FF"/>
              </a:buClr>
              <a:buSzPts val="2000"/>
              <a:buChar char="➢"/>
            </a:pPr>
            <a:r>
              <a:rPr lang="en">
                <a:solidFill>
                  <a:srgbClr val="9900FF"/>
                </a:solidFill>
              </a:rPr>
              <a:t>Efficacy of Experiential Philanthropy</a:t>
            </a:r>
            <a:endParaRPr>
              <a:solidFill>
                <a:srgbClr val="9900FF"/>
              </a:solidFill>
            </a:endParaRPr>
          </a:p>
        </p:txBody>
      </p:sp>
    </p:spTree>
  </p:cSld>
  <p:clrMapOvr>
    <a:masterClrMapping/>
  </p:clrMapOvr>
</p:sld>
</file>

<file path=ppt/theme/theme1.xml><?xml version="1.0" encoding="utf-8"?>
<a:theme xmlns:a="http://schemas.openxmlformats.org/drawingml/2006/main" name="RU_template_FASN_16x9 widescreen">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4576</Words>
  <Application>Microsoft Macintosh PowerPoint</Application>
  <PresentationFormat>On-screen Show (16:9)</PresentationFormat>
  <Paragraphs>131</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RU_template_FASN_16x9 widescreen</vt:lpstr>
      <vt:lpstr>Experiential Philanthropy: A Systematic Review of Peer-Reviewed Literature</vt:lpstr>
      <vt:lpstr>PowerPoint Presentation</vt:lpstr>
      <vt:lpstr>Research Questions</vt:lpstr>
      <vt:lpstr>Article Search</vt:lpstr>
      <vt:lpstr>Bibliometric Analysis - Journals</vt:lpstr>
      <vt:lpstr>Bibliometric Analysis - Publication Years</vt:lpstr>
      <vt:lpstr>Bibliometric Analysis Co-authorship</vt:lpstr>
      <vt:lpstr>Research Themes</vt:lpstr>
      <vt:lpstr>Research Themes</vt:lpstr>
      <vt:lpstr>Research Methodologies</vt:lpstr>
      <vt:lpstr>Research Limitations and Future Study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Experiential Philanthropy: A Systematic Review of Peer-Reviewed Literature</dc:title>
  <cp:lastModifiedBy>Hanjin Mao</cp:lastModifiedBy>
  <cp:revision>3</cp:revision>
  <dcterms:modified xsi:type="dcterms:W3CDTF">2020-11-13T16:44:22Z</dcterms:modified>
</cp:coreProperties>
</file>