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77"/>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28A30B-8E6A-4E59-9EF8-427A7EF05FD9}">
  <a:tblStyle styleId="{D028A30B-8E6A-4E59-9EF8-427A7EF05FD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475"/>
  </p:normalViewPr>
  <p:slideViewPr>
    <p:cSldViewPr snapToGrid="0">
      <p:cViewPr varScale="1">
        <p:scale>
          <a:sx n="162" d="100"/>
          <a:sy n="162" d="100"/>
        </p:scale>
        <p:origin x="200" y="4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ublic.tableau.com/profile/hanjin.mao#!/vizhome/COVID_ArtNPO/No_tweet_bymonth?publish=y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lic.tableau.com/views/COVID_ArtNPO/Dashboard1?:language=en&amp;:display_count=y&amp;:origin=viz_share_lin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Hello everyone, this paper is looking at the impact of covid-19 on social media engagement, specifically on the arts and culture nonprofits in the greater NY area. We are Hanjin Mao and Apoorva Gupta, doctoral students at Rutgers SPAA, Newark</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 are looking at the question of  what happens when the COVID-19 pandemic has disrupted vital nonprofit activities, how do nonprofit organizations react in their social media engagement?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3b043ed8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3b043ed8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https://public.tableau.com/profile/hanjin.mao#!/vizhome/COVID_ArtNPO/No_tweet_bymonth?publish=yes</a:t>
            </a:r>
            <a:endParaRPr/>
          </a:p>
          <a:p>
            <a:pPr marL="0" lvl="0" indent="0" algn="l" rtl="0">
              <a:spcBef>
                <a:spcPts val="0"/>
              </a:spcBef>
              <a:spcAft>
                <a:spcPts val="0"/>
              </a:spcAft>
              <a:buNone/>
            </a:pPr>
            <a:endParaRPr/>
          </a:p>
          <a:p>
            <a:pPr marL="0" lvl="0" indent="0" algn="l" rtl="0">
              <a:spcBef>
                <a:spcPts val="0"/>
              </a:spcBef>
              <a:spcAft>
                <a:spcPts val="0"/>
              </a:spcAft>
              <a:buNone/>
            </a:pPr>
            <a:r>
              <a:rPr lang="en"/>
              <a:t>The total number of tweets posted by art and culture nonprofits in NYC increase after the COVID-19 outbreak. March, April and May are the peak months.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3b043ed8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3b043ed8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we take a look at the total number of tweets by week, we can see that the increase starts on March 1st, when the first COVID case was confirmed in NYC. It reached the peak in mid-April, when NY state recorded more COVID19 cases than any other country in the world. The activities on twitter cooled down in late may, when Governor Cuomo allowed low-risk activities to reopen gradually.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3b043ed8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3b043ed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https://public.tableau.com/views/COVID_ArtNPO/Dashboard1?:language=en&amp;:display_count=y&amp;:origin=viz_share_link</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Here are some descriptive findings about the organizations we sampled. Generally speaking, both the organizations and their audience are more active on Twitter after COVID pandemic.</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 organizations opened or reactivated their Twitter accounts after COVID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27 organizations tweet more frequently after COVID. The median number of increase is 10.</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24 of the organizations received a higher number of avg. retweets after COVID (The median number of increase is 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 of them received a higher number of avg. likes after COVID (The median number of increase is 2.5)</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3b043ed8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3b043ed8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bar chart shows the change in tweet frequency, and average number of retweet &amp; likes of each organizational account.</a:t>
            </a:r>
            <a:endParaRPr/>
          </a:p>
          <a:p>
            <a:pPr marL="0" lvl="0" indent="0" algn="l" rtl="0">
              <a:spcBef>
                <a:spcPts val="0"/>
              </a:spcBef>
              <a:spcAft>
                <a:spcPts val="0"/>
              </a:spcAft>
              <a:buNone/>
            </a:pPr>
            <a:r>
              <a:rPr lang="en"/>
              <a:t>The frequency change is measured by the total number of tweet 6 month post covid minus the total number of tweet 6 month pre covid.</a:t>
            </a:r>
            <a:endParaRPr/>
          </a:p>
          <a:p>
            <a:pPr marL="0" lvl="0" indent="0" algn="l" rtl="0">
              <a:spcBef>
                <a:spcPts val="0"/>
              </a:spcBef>
              <a:spcAft>
                <a:spcPts val="0"/>
              </a:spcAft>
              <a:buNone/>
            </a:pPr>
            <a:r>
              <a:rPr lang="en"/>
              <a:t>The ratio of retweet change is measured by the average number of retweets of each tweet during post covid time minus the average number of retweets of each tweet during pre covid time divided by the pre covid average retweet number.</a:t>
            </a:r>
            <a:endParaRPr/>
          </a:p>
          <a:p>
            <a:pPr marL="0" lvl="0" indent="0" algn="l" rtl="0">
              <a:spcBef>
                <a:spcPts val="0"/>
              </a:spcBef>
              <a:spcAft>
                <a:spcPts val="0"/>
              </a:spcAft>
              <a:buNone/>
            </a:pPr>
            <a:r>
              <a:rPr lang="en"/>
              <a:t>Similar with the ratio of like change. Measured by the increased ratio post covid vs. pre covid.</a:t>
            </a:r>
            <a:endParaRPr/>
          </a:p>
          <a:p>
            <a:pPr marL="0" lvl="0" indent="0" algn="l" rtl="0">
              <a:spcBef>
                <a:spcPts val="0"/>
              </a:spcBef>
              <a:spcAft>
                <a:spcPts val="0"/>
              </a:spcAft>
              <a:buNone/>
            </a:pPr>
            <a:r>
              <a:rPr lang="en"/>
              <a:t>From the visualization, we can tell that the frequency of tweeting by the organization are somewhat positively correlated with the retweet they received. However, likes does not significantly correlate with tweeting frequency.</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3b043ed89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3b043ed8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we did a regression analysis to test the observed correlation between tweeting frequency and the retweets and likes received.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829d000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829d000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The dependent variables in the two OLS model are the ratio of retweets change and the ratio of likes change. The key independent variable is the change of tweets frequency. We include number of followers and number of friends as the control variable.</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The results show that the increase in tweeting frequency post-COVID positively correlated with the change in retweets. 1 percent increase in tweet frequency brings in more than 5% of increase in retweets. However, the change in tweeting frequency does not significantly influence the change of likes.</a:t>
            </a:r>
            <a:endParaRP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3b043ed8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3b043ed8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To sum up the answers to the research questions, </a:t>
            </a:r>
            <a:endParaRPr dirty="0"/>
          </a:p>
          <a:p>
            <a:pPr marL="0" lvl="0" indent="0" algn="l" rtl="0">
              <a:lnSpc>
                <a:spcPct val="115000"/>
              </a:lnSpc>
              <a:spcBef>
                <a:spcPts val="0"/>
              </a:spcBef>
              <a:spcAft>
                <a:spcPts val="0"/>
              </a:spcAft>
              <a:buNone/>
            </a:pPr>
            <a:r>
              <a:rPr lang="en" dirty="0"/>
              <a:t>the art and culture nonprofits explore the online approach on social media to deliver their programs after the COVID outbreak. </a:t>
            </a:r>
            <a:endParaRPr dirty="0"/>
          </a:p>
          <a:p>
            <a:pPr marL="0" lvl="0" indent="0" algn="l" rtl="0">
              <a:lnSpc>
                <a:spcPct val="115000"/>
              </a:lnSpc>
              <a:spcBef>
                <a:spcPts val="0"/>
              </a:spcBef>
              <a:spcAft>
                <a:spcPts val="0"/>
              </a:spcAft>
              <a:buNone/>
            </a:pPr>
            <a:r>
              <a:rPr lang="en" dirty="0"/>
              <a:t>The COVID-19 pandemic drives them to be more active on Twitter, specifically, increasing their tweeting frequency during the COVID-19 lockdown. </a:t>
            </a:r>
            <a:endParaRPr dirty="0"/>
          </a:p>
          <a:p>
            <a:pPr marL="0" lvl="0" indent="0" algn="l" rtl="0">
              <a:lnSpc>
                <a:spcPct val="115000"/>
              </a:lnSpc>
              <a:spcBef>
                <a:spcPts val="0"/>
              </a:spcBef>
              <a:spcAft>
                <a:spcPts val="0"/>
              </a:spcAft>
              <a:buNone/>
            </a:pPr>
            <a:r>
              <a:rPr lang="en" dirty="0"/>
              <a:t>The organizations’ increased input on social media leads to an increase in the engagement of their audience.</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rgbClr val="000000"/>
              </a:buClr>
              <a:buSzPts val="1100"/>
              <a:buFont typeface="Arial"/>
              <a:buNone/>
            </a:pPr>
            <a:r>
              <a:rPr lang="en" dirty="0"/>
              <a:t>Though the sample of this study focuses on arts and culture nonprofits in a limited geographic area, the findings can be a good reference for nonprofit organizations all around the changing world facing the ongoing pandemic.</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The preliminary study opens a door to a lot of future research opportunities. In general, what is happening behind the screen? And how COVID-19 reshape the communication between nonprofit organizations and their stakeholders?</a:t>
            </a:r>
            <a:endParaRPr dirty="0"/>
          </a:p>
          <a:p>
            <a:pPr marL="0" lvl="0" indent="0" algn="l" rtl="0">
              <a:lnSpc>
                <a:spcPct val="115000"/>
              </a:lnSpc>
              <a:spcBef>
                <a:spcPts val="0"/>
              </a:spcBef>
              <a:spcAft>
                <a:spcPts val="0"/>
              </a:spcAft>
              <a:buClr>
                <a:schemeClr val="dk1"/>
              </a:buClr>
              <a:buSzPts val="1100"/>
              <a:buFont typeface="Arial"/>
              <a:buNone/>
            </a:pPr>
            <a:r>
              <a:rPr lang="en" dirty="0"/>
              <a:t>For example,</a:t>
            </a:r>
            <a:endParaRPr dirty="0"/>
          </a:p>
          <a:p>
            <a:pPr marL="0" lvl="0" indent="0" algn="l" rtl="0">
              <a:lnSpc>
                <a:spcPct val="115000"/>
              </a:lnSpc>
              <a:spcBef>
                <a:spcPts val="0"/>
              </a:spcBef>
              <a:spcAft>
                <a:spcPts val="0"/>
              </a:spcAft>
              <a:buClr>
                <a:schemeClr val="dk1"/>
              </a:buClr>
              <a:buSzPts val="1100"/>
              <a:buFont typeface="Arial"/>
              <a:buNone/>
            </a:pPr>
            <a:r>
              <a:rPr lang="en" dirty="0"/>
              <a:t>We find that tweeting frequency impacts retweets, but not likes, then why? what are the differences between likes and retweets? What are the mechanisms behind nonprofit stakeholders’ behavior and reaction on Twitter?</a:t>
            </a:r>
            <a:endParaRPr dirty="0"/>
          </a:p>
          <a:p>
            <a:pPr marL="0" lvl="0" indent="0" algn="l" rtl="0">
              <a:lnSpc>
                <a:spcPct val="115000"/>
              </a:lnSpc>
              <a:spcBef>
                <a:spcPts val="0"/>
              </a:spcBef>
              <a:spcAft>
                <a:spcPts val="0"/>
              </a:spcAft>
              <a:buClr>
                <a:schemeClr val="dk1"/>
              </a:buClr>
              <a:buSzPts val="1100"/>
              <a:buFont typeface="Arial"/>
              <a:buNone/>
            </a:pPr>
            <a:r>
              <a:rPr lang="en" dirty="0"/>
              <a:t>We investigated the impact of COVID 6 month after the outbreak, what are the longer-term impacts of COVID?</a:t>
            </a:r>
            <a:endParaRPr dirty="0"/>
          </a:p>
          <a:p>
            <a:pPr marL="0" lvl="0" indent="0" algn="l" rtl="0">
              <a:lnSpc>
                <a:spcPct val="115000"/>
              </a:lnSpc>
              <a:spcBef>
                <a:spcPts val="0"/>
              </a:spcBef>
              <a:spcAft>
                <a:spcPts val="0"/>
              </a:spcAft>
              <a:buNone/>
            </a:pPr>
            <a:r>
              <a:rPr lang="en" dirty="0"/>
              <a:t>We take the art and culture nonprofits’ perspective, how does COVID impact other types of nonprofit organizations?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Finding answers to these questions will bring a thorough understanding of the nonprofit organizations’ active and passive responses to external crises like COVID-19, and also the changing dynamics in the nonprofit and voluntary sector of the post COVID-19 era.</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That’s all for our presentation. We welcome any feedbacks. Thank you!</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6829d000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c6829d000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6829d000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6829d000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0c823733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0c823733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For a brief background, t</a:t>
            </a:r>
            <a:r>
              <a:rPr lang="en">
                <a:solidFill>
                  <a:schemeClr val="dk1"/>
                </a:solidFill>
              </a:rPr>
              <a:t>he COVID-19 pandemic has brought major disruptions to nonprofit activities. Where many nonprofits had to suspend programs and delivery models, have lost government contracts, or canceled fundraising events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However, it has hit the arts and culture nonprofits particularly hard. Arts nonprofits often face additional pressure during economic downturns, given that they must compete for donations with human service organizations, whose needs are often perceived as more urgent.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is particularly true in the metropolitan area of New York City, which was amongst the first to be affected by the virus and subsequently the pandemic mitigation lockdown strategies (Kim &amp; Mason, 2020, Fraser 2020). Differences in funding environment and program demands meant that while some human services nonprofits might find themselves in higher demand and their needs are considered more urgent (Kulish, 2020), arts nonprofits must not compete with service-provision nonprofits for donations (Kim, 2017). Arts and culture organizations, on the other hand, depend mainly on consumer spending and leisure activities which makes them especially vulnerable to shocks like a pandemic (Grodach &amp; Seman, 2013).</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COVID-19 has presented additional challenges for arts nonprofits whose programs rely upon community gatherings and shared experience.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Given the disproportionate and immense impact of the COVID crisis on this section of nonprofits, it becomes imperative to understand the mitigation and communication strategies that arts and culture nonprofits might employ. </a:t>
            </a: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3b043ed89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3b043ed89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b="1">
                <a:solidFill>
                  <a:schemeClr val="dk1"/>
                </a:solidFill>
              </a:rPr>
              <a:t>So Why would we think about social media?</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
                <a:solidFill>
                  <a:schemeClr val="dk1"/>
                </a:solidFill>
              </a:rPr>
              <a:t>Social media has been claimed to be a positive force for nonprofits that can enhance, among other things, a nonprofit’s communication, marketing, fundraising, stakeholder engagement, knowledge acquisition, awareness building, volunteer management, accountability,</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
                <a:solidFill>
                  <a:schemeClr val="dk1"/>
                </a:solidFill>
              </a:rPr>
              <a:t>While the arts and culture nonprofits’ perspective on these outcomes is limited, a few studies point to the potential social media has for creating online communities and increasing their engagement.</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
                <a:solidFill>
                  <a:schemeClr val="dk1"/>
                </a:solidFill>
              </a:rPr>
              <a:t>Research on social media usage and impact for nonprofits can be categorized largely under two main effects - resource mobilization and fundraising, and stakeholder engagement. The third aspect deals with these benefits during a crisis.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For Fundraising,  </a:t>
            </a:r>
            <a:r>
              <a:rPr lang="en">
                <a:solidFill>
                  <a:schemeClr val="dk1"/>
                </a:solidFill>
              </a:rPr>
              <a:t>Social media helps reduce information asymmetry. As Nonprofits often operate in markets with high information asymmetry, where product or service quality cannot be observed before purchase or donation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Combined with a high level of information asymmetry, a positive “endorsement” from a trusted connection in a user’s network can play an important role in a potential donor’s charitable giving decision (Wiencierz, Pöppel, &amp; Röttger, 2015). For social media websites like Facebook and Twitter, the “like” button allows users to communicate their approval of messages and pages Thus, this virtual endorsement suggests trustworthiness among the user's “friends” who might not have firsthand experience with the organization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In terms of Stakeholder Engagement - </a:t>
            </a:r>
            <a:r>
              <a:rPr lang="en">
                <a:solidFill>
                  <a:schemeClr val="dk1"/>
                </a:solidFill>
              </a:rPr>
              <a:t>Social media represents a new medium for stakeholder relationship building, which is  relatively low-cost and is interactive, two-way and geographically dispersed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is particularly relevant in crisis communications situations. Social media can help enhance transparency while reducing “confusion and errors” (Veil et al., 2011). Digital technologies like two-way interaction through social media allow nonprofit organizations to interact directly with their key stakeholders, without relying on media organizations as intermediaries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rgbClr val="F55E6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F55E61"/>
                </a:solidFill>
              </a:rPr>
              <a:t>In Effective crisis management, there is some empirical evidence that stakeholder engagement can be maximized through social media where it is as an efficient medium for organizations as </a:t>
            </a:r>
            <a:r>
              <a:rPr lang="en">
                <a:solidFill>
                  <a:schemeClr val="dk1"/>
                </a:solidFill>
              </a:rPr>
              <a:t>Communication with key constituents during crises required timely coordination and spontaneous platforms (Elbanna et al., 2019). Crisis conditions like COVID-19 are complicated and dynamic, creating inefficiencies, capacity and resource constraints (Harrison &amp; Johnson, 2019; Panagiotopoulos et al., 2014; Reddy et al., 2009). </a:t>
            </a:r>
            <a:r>
              <a:rPr lang="en" b="1">
                <a:solidFill>
                  <a:srgbClr val="F55E61"/>
                </a:solidFill>
              </a:rPr>
              <a:t>well as clients to come together and share crucial resources and knowledge. </a:t>
            </a:r>
            <a:r>
              <a:rPr lang="en">
                <a:solidFill>
                  <a:srgbClr val="4285F4"/>
                </a:solidFill>
              </a:rPr>
              <a:t>While the arts and culture nonprofits’ perspective on these outcomes is limited, a few studies point to the potential social media has for creating online communities and increasing their engagement. Gap in research. </a:t>
            </a:r>
            <a:endParaRPr>
              <a:solidFill>
                <a:srgbClr val="4285F4"/>
              </a:solidFill>
            </a:endParaRPr>
          </a:p>
          <a:p>
            <a:pPr marL="0" lvl="0" indent="0" algn="l" rtl="0">
              <a:lnSpc>
                <a:spcPct val="115000"/>
              </a:lnSpc>
              <a:spcBef>
                <a:spcPts val="0"/>
              </a:spcBef>
              <a:spcAft>
                <a:spcPts val="0"/>
              </a:spcAft>
              <a:buClr>
                <a:schemeClr val="dk1"/>
              </a:buClr>
              <a:buSzPts val="1100"/>
              <a:buFont typeface="Arial"/>
              <a:buNone/>
            </a:pPr>
            <a:endParaRPr b="1">
              <a:solidFill>
                <a:srgbClr val="F55E6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3b043ed89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3b043ed8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1000"/>
              </a:spcBef>
              <a:spcAft>
                <a:spcPts val="0"/>
              </a:spcAft>
              <a:buClr>
                <a:schemeClr val="dk1"/>
              </a:buClr>
              <a:buSzPts val="1100"/>
              <a:buFont typeface="Arial"/>
              <a:buNone/>
            </a:pPr>
            <a:r>
              <a:rPr lang="en">
                <a:solidFill>
                  <a:schemeClr val="dk1"/>
                </a:solidFill>
              </a:rPr>
              <a:t>This study compares the social media activities by arts and culture nonprofits before and after COVID-19 outbreak to understand how nonprofit organizations respond to the crisis on social media during the challenging time. Focusing on the metropolitan area of New York City, the study seeks to analyze whether arts and culture nonprofits in the city act differently on Twitter to engage with key audiences during the COVID-19 pandemic. In particular, the authors aim to answer the following research questions: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a:t>
            </a:r>
            <a:r>
              <a:rPr lang="en">
                <a:solidFill>
                  <a:schemeClr val="dk1"/>
                </a:solidFill>
              </a:rPr>
              <a:t>How does COVID-19 change art nonprofits’ social media approach on Twitter?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a:t>
            </a:r>
            <a:r>
              <a:rPr lang="en">
                <a:solidFill>
                  <a:schemeClr val="dk1"/>
                </a:solidFill>
              </a:rPr>
              <a:t>How does the change impact their social media engagement?</a:t>
            </a:r>
            <a:endParaRPr>
              <a:solidFill>
                <a:schemeClr val="dk1"/>
              </a:solidFill>
            </a:endParaRPr>
          </a:p>
          <a:p>
            <a:pPr marL="0" lvl="0" indent="0" algn="l" rtl="0">
              <a:lnSpc>
                <a:spcPct val="200000"/>
              </a:lnSpc>
              <a:spcBef>
                <a:spcPts val="100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3b043ed8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3b043ed8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sample of our study is 41 art and culture organizations located in New York City. They are filtered by NTEE code that starts with A5 in the 990 dataset.</a:t>
            </a:r>
            <a:endParaRPr/>
          </a:p>
          <a:p>
            <a:pPr marL="0" lvl="0" indent="0" algn="l" rtl="0">
              <a:spcBef>
                <a:spcPts val="0"/>
              </a:spcBef>
              <a:spcAft>
                <a:spcPts val="0"/>
              </a:spcAft>
              <a:buNone/>
            </a:pPr>
            <a:endParaRPr/>
          </a:p>
          <a:p>
            <a:pPr marL="0" lvl="0" indent="0" algn="l" rtl="0">
              <a:spcBef>
                <a:spcPts val="0"/>
              </a:spcBef>
              <a:spcAft>
                <a:spcPts val="0"/>
              </a:spcAft>
              <a:buNone/>
            </a:pPr>
            <a:r>
              <a:rPr lang="en"/>
              <a:t>Then, we collected data from twitter timeline. There are 20,821 tweets from these 41 organizational accounts from September 2019 to August 2020. The time period is 6 months before COVID and 6 month after COVID outbreak.</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screenshot is an example of one tweet post. </a:t>
            </a:r>
            <a:endParaRPr/>
          </a:p>
          <a:p>
            <a:pPr marL="0" lvl="0" indent="0" algn="l" rtl="0">
              <a:spcBef>
                <a:spcPts val="0"/>
              </a:spcBef>
              <a:spcAft>
                <a:spcPts val="0"/>
              </a:spcAft>
              <a:buNone/>
            </a:pPr>
            <a:endParaRPr/>
          </a:p>
          <a:p>
            <a:pPr marL="0" lvl="0" indent="0" algn="l" rtl="0">
              <a:spcBef>
                <a:spcPts val="0"/>
              </a:spcBef>
              <a:spcAft>
                <a:spcPts val="0"/>
              </a:spcAft>
              <a:buNone/>
            </a:pPr>
            <a:r>
              <a:rPr lang="en"/>
              <a:t>We conduct two major analyses using the Twitter data. First, Qualitatively, we conduct a content analysis on the tweets text to compare common themes Pre-COVID and Post-COVID, with two text mining techniques - word frequency and topic modeling.  </a:t>
            </a:r>
            <a:endParaRPr/>
          </a:p>
          <a:p>
            <a:pPr marL="0" lvl="0" indent="0" algn="l" rtl="0">
              <a:spcBef>
                <a:spcPts val="0"/>
              </a:spcBef>
              <a:spcAft>
                <a:spcPts val="0"/>
              </a:spcAft>
              <a:buNone/>
            </a:pPr>
            <a:endParaRPr/>
          </a:p>
          <a:p>
            <a:pPr marL="0" lvl="0" indent="0" algn="l" rtl="0">
              <a:spcBef>
                <a:spcPts val="0"/>
              </a:spcBef>
              <a:spcAft>
                <a:spcPts val="0"/>
              </a:spcAft>
              <a:buNone/>
            </a:pPr>
            <a:r>
              <a:rPr lang="en"/>
              <a:t>Second, Quantitatively, we did a descriptive comparison of the Post COVID change and then run regression analysis on individual organizational accounts to explore the relationship between social media input and engagement outcomes.</a:t>
            </a:r>
            <a:endParaRPr/>
          </a:p>
          <a:p>
            <a:pPr marL="0" lvl="0" indent="0" algn="l" rtl="0">
              <a:spcBef>
                <a:spcPts val="0"/>
              </a:spcBef>
              <a:spcAft>
                <a:spcPts val="0"/>
              </a:spcAft>
              <a:buNone/>
            </a:pPr>
            <a:endParaRPr/>
          </a:p>
          <a:p>
            <a:pPr marL="0" lvl="0" indent="0" algn="l" rtl="0">
              <a:spcBef>
                <a:spcPts val="0"/>
              </a:spcBef>
              <a:spcAft>
                <a:spcPts val="0"/>
              </a:spcAft>
              <a:buNone/>
            </a:pPr>
            <a:r>
              <a:rPr lang="en"/>
              <a:t>The key variables we investigated are number of tweets, number of retweets, number of likes.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3b043ed8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3b043ed8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the results. First, Text analysis.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3b043ed89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3b043ed8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wordcloud produced with all the tweets 6 month pre-covid vs. 6 month post-covid. The larger the font of the word, the more frequent it appears in the organizations’ tweet text.</a:t>
            </a:r>
            <a:endParaRPr/>
          </a:p>
          <a:p>
            <a:pPr marL="0" lvl="0" indent="0" algn="l" rtl="0">
              <a:spcBef>
                <a:spcPts val="0"/>
              </a:spcBef>
              <a:spcAft>
                <a:spcPts val="0"/>
              </a:spcAft>
              <a:buNone/>
            </a:pPr>
            <a:endParaRPr/>
          </a:p>
          <a:p>
            <a:pPr marL="0" lvl="0" indent="0" algn="l" rtl="0">
              <a:spcBef>
                <a:spcPts val="0"/>
              </a:spcBef>
              <a:spcAft>
                <a:spcPts val="0"/>
              </a:spcAft>
              <a:buNone/>
            </a:pPr>
            <a:r>
              <a:rPr lang="en"/>
              <a:t>Most of the top words remain the same, showing the major services the organizations provide. For example, museum, exhibit, art, learn, join, and so on.</a:t>
            </a:r>
            <a:endParaRPr/>
          </a:p>
          <a:p>
            <a:pPr marL="0" lvl="0" indent="0" algn="l" rtl="0">
              <a:spcBef>
                <a:spcPts val="0"/>
              </a:spcBef>
              <a:spcAft>
                <a:spcPts val="0"/>
              </a:spcAft>
              <a:buNone/>
            </a:pPr>
            <a:endParaRPr/>
          </a:p>
          <a:p>
            <a:pPr marL="0" lvl="0" indent="0" algn="l" rtl="0">
              <a:spcBef>
                <a:spcPts val="0"/>
              </a:spcBef>
              <a:spcAft>
                <a:spcPts val="0"/>
              </a:spcAft>
              <a:buNone/>
            </a:pPr>
            <a:r>
              <a:rPr lang="en"/>
              <a:t>Also, there are some new words coming up in post-covid tweets, such as virtual, online, live, share, home. It shows that the organizations are applying some online approach after the COVID outbreak.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3b043ed89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3b043ed8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Topic modeling analyzed the top 10 groups of words among all the tweet text. The results are similar to word frequency. The organizations explored online approach to provide their services after COVID outbreak.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3b043ed89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3b043ed8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take a look at the quantitative descriptive analysis results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5" name="Google Shape;65;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journals.sagepub.com/doi/full/10.1177/089976402096458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640" b="1"/>
              <a:t>How Arts and Culture Nonprofits Respond to COVID-19 Outbreak on Twitter</a:t>
            </a:r>
            <a:endParaRPr sz="2640" b="1"/>
          </a:p>
        </p:txBody>
      </p:sp>
      <p:sp>
        <p:nvSpPr>
          <p:cNvPr id="71" name="Google Shape;71;p14"/>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523"/>
              <a:buNone/>
            </a:pPr>
            <a:r>
              <a:rPr lang="en" b="0" dirty="0"/>
              <a:t>Hanjin Mao &amp; Apoorva Gupta</a:t>
            </a:r>
            <a:endParaRPr b="0" dirty="0"/>
          </a:p>
          <a:p>
            <a:pPr marL="0" lvl="0" indent="0" algn="l" rtl="0">
              <a:lnSpc>
                <a:spcPct val="150000"/>
              </a:lnSpc>
              <a:spcBef>
                <a:spcPts val="0"/>
              </a:spcBef>
              <a:spcAft>
                <a:spcPts val="0"/>
              </a:spcAft>
              <a:buSzPts val="523"/>
              <a:buNone/>
            </a:pPr>
            <a:r>
              <a:rPr lang="en" b="0" dirty="0"/>
              <a:t>Rutgers University – Newark</a:t>
            </a:r>
          </a:p>
          <a:p>
            <a:pPr marL="0" lvl="0" indent="0" algn="l" rtl="0">
              <a:lnSpc>
                <a:spcPct val="150000"/>
              </a:lnSpc>
              <a:spcBef>
                <a:spcPts val="0"/>
              </a:spcBef>
              <a:spcAft>
                <a:spcPts val="0"/>
              </a:spcAft>
              <a:buSzPts val="523"/>
              <a:buNone/>
            </a:pPr>
            <a:endParaRPr b="0" dirty="0"/>
          </a:p>
          <a:p>
            <a:pPr marL="0" lvl="0" indent="0" algn="l" rtl="0">
              <a:lnSpc>
                <a:spcPct val="150000"/>
              </a:lnSpc>
              <a:spcBef>
                <a:spcPts val="0"/>
              </a:spcBef>
              <a:spcAft>
                <a:spcPts val="0"/>
              </a:spcAft>
              <a:buSzPts val="523"/>
              <a:buNone/>
            </a:pPr>
            <a:r>
              <a:rPr lang="en" b="0" dirty="0"/>
              <a:t>ARNOVA-Asia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Total number of tweets by month</a:t>
            </a:r>
            <a:endParaRPr/>
          </a:p>
        </p:txBody>
      </p:sp>
      <p:pic>
        <p:nvPicPr>
          <p:cNvPr id="131" name="Google Shape;131;p23"/>
          <p:cNvPicPr preferRelativeResize="0"/>
          <p:nvPr/>
        </p:nvPicPr>
        <p:blipFill>
          <a:blip r:embed="rId3">
            <a:alphaModFix/>
          </a:blip>
          <a:stretch>
            <a:fillRect/>
          </a:stretch>
        </p:blipFill>
        <p:spPr>
          <a:xfrm>
            <a:off x="1010100" y="152400"/>
            <a:ext cx="7123795" cy="3925775"/>
          </a:xfrm>
          <a:prstGeom prst="rect">
            <a:avLst/>
          </a:prstGeom>
          <a:noFill/>
          <a:ln>
            <a:noFill/>
          </a:ln>
        </p:spPr>
      </p:pic>
      <p:sp>
        <p:nvSpPr>
          <p:cNvPr id="132" name="Google Shape;132;p23"/>
          <p:cNvSpPr/>
          <p:nvPr/>
        </p:nvSpPr>
        <p:spPr>
          <a:xfrm rot="-5400000">
            <a:off x="5458350" y="-415800"/>
            <a:ext cx="245700" cy="1551000"/>
          </a:xfrm>
          <a:prstGeom prst="rightBrace">
            <a:avLst>
              <a:gd name="adj1" fmla="val 50000"/>
              <a:gd name="adj2" fmla="val 50000"/>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23"/>
          <p:cNvCxnSpPr/>
          <p:nvPr/>
        </p:nvCxnSpPr>
        <p:spPr>
          <a:xfrm>
            <a:off x="4738875" y="303475"/>
            <a:ext cx="0" cy="37662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Total number of tweets by week</a:t>
            </a:r>
            <a:endParaRPr/>
          </a:p>
        </p:txBody>
      </p:sp>
      <p:pic>
        <p:nvPicPr>
          <p:cNvPr id="139" name="Google Shape;139;p24"/>
          <p:cNvPicPr preferRelativeResize="0"/>
          <p:nvPr/>
        </p:nvPicPr>
        <p:blipFill>
          <a:blip r:embed="rId3">
            <a:alphaModFix/>
          </a:blip>
          <a:stretch>
            <a:fillRect/>
          </a:stretch>
        </p:blipFill>
        <p:spPr>
          <a:xfrm>
            <a:off x="843263" y="121700"/>
            <a:ext cx="7457475" cy="4200374"/>
          </a:xfrm>
          <a:prstGeom prst="rect">
            <a:avLst/>
          </a:prstGeom>
          <a:noFill/>
          <a:ln>
            <a:noFill/>
          </a:ln>
        </p:spPr>
      </p:pic>
      <p:sp>
        <p:nvSpPr>
          <p:cNvPr id="140" name="Google Shape;140;p24"/>
          <p:cNvSpPr/>
          <p:nvPr/>
        </p:nvSpPr>
        <p:spPr>
          <a:xfrm>
            <a:off x="4704166" y="1511054"/>
            <a:ext cx="96300" cy="984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a:off x="6295520" y="2388706"/>
            <a:ext cx="96300" cy="984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txBox="1"/>
          <p:nvPr/>
        </p:nvSpPr>
        <p:spPr>
          <a:xfrm>
            <a:off x="4495217" y="1609596"/>
            <a:ext cx="699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March 1st</a:t>
            </a:r>
            <a:endParaRPr sz="800"/>
          </a:p>
        </p:txBody>
      </p:sp>
      <p:sp>
        <p:nvSpPr>
          <p:cNvPr id="143" name="Google Shape;143;p24"/>
          <p:cNvSpPr txBox="1"/>
          <p:nvPr/>
        </p:nvSpPr>
        <p:spPr>
          <a:xfrm>
            <a:off x="5994187" y="2562037"/>
            <a:ext cx="699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May 31st</a:t>
            </a:r>
            <a:endParaRPr sz="800"/>
          </a:p>
        </p:txBody>
      </p:sp>
      <p:sp>
        <p:nvSpPr>
          <p:cNvPr id="144" name="Google Shape;144;p24"/>
          <p:cNvSpPr/>
          <p:nvPr/>
        </p:nvSpPr>
        <p:spPr>
          <a:xfrm>
            <a:off x="5545620" y="273681"/>
            <a:ext cx="96300" cy="984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txBox="1"/>
          <p:nvPr/>
        </p:nvSpPr>
        <p:spPr>
          <a:xfrm>
            <a:off x="5327912" y="372087"/>
            <a:ext cx="699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Mid-April</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4 organizations opened or reactivated their Twitter accounts after COVID</a:t>
            </a:r>
            <a:endParaRPr/>
          </a:p>
          <a:p>
            <a:pPr marL="0" lvl="0" indent="0" algn="l" rtl="0">
              <a:spcBef>
                <a:spcPts val="1200"/>
              </a:spcBef>
              <a:spcAft>
                <a:spcPts val="0"/>
              </a:spcAft>
              <a:buNone/>
            </a:pPr>
            <a:r>
              <a:rPr lang="en"/>
              <a:t>27/41 (65.9%) organizations increased their number of tweets after COVID (median = 10)</a:t>
            </a:r>
            <a:endParaRPr/>
          </a:p>
          <a:p>
            <a:pPr marL="0" lvl="0" indent="0" algn="l" rtl="0">
              <a:spcBef>
                <a:spcPts val="1200"/>
              </a:spcBef>
              <a:spcAft>
                <a:spcPts val="0"/>
              </a:spcAft>
              <a:buNone/>
            </a:pPr>
            <a:r>
              <a:rPr lang="en"/>
              <a:t>24/41 (58.5%) organizations received a higher number of avg. retweets after COVID (median = 8)</a:t>
            </a:r>
            <a:endParaRPr/>
          </a:p>
          <a:p>
            <a:pPr marL="0" lvl="0" indent="0" algn="l" rtl="0">
              <a:spcBef>
                <a:spcPts val="1200"/>
              </a:spcBef>
              <a:spcAft>
                <a:spcPts val="0"/>
              </a:spcAft>
              <a:buNone/>
            </a:pPr>
            <a:r>
              <a:rPr lang="en"/>
              <a:t>19/41 (46.3%) organizations received a higher number of avg. likes after COVID (median = 2.5)</a:t>
            </a:r>
            <a:endParaRPr/>
          </a:p>
          <a:p>
            <a:pPr marL="0" lvl="0" indent="0" algn="l" rtl="0">
              <a:spcBef>
                <a:spcPts val="1200"/>
              </a:spcBef>
              <a:spcAft>
                <a:spcPts val="1200"/>
              </a:spcAft>
              <a:buNone/>
            </a:pPr>
            <a:endParaRPr/>
          </a:p>
        </p:txBody>
      </p:sp>
      <p:pic>
        <p:nvPicPr>
          <p:cNvPr id="151" name="Google Shape;151;p25"/>
          <p:cNvPicPr preferRelativeResize="0"/>
          <p:nvPr/>
        </p:nvPicPr>
        <p:blipFill>
          <a:blip r:embed="rId3">
            <a:alphaModFix/>
          </a:blip>
          <a:stretch>
            <a:fillRect/>
          </a:stretch>
        </p:blipFill>
        <p:spPr>
          <a:xfrm>
            <a:off x="4202224" y="0"/>
            <a:ext cx="4305127" cy="5143499"/>
          </a:xfrm>
          <a:prstGeom prst="rect">
            <a:avLst/>
          </a:prstGeom>
          <a:noFill/>
          <a:ln>
            <a:noFill/>
          </a:ln>
        </p:spPr>
      </p:pic>
      <p:sp>
        <p:nvSpPr>
          <p:cNvPr id="152" name="Google Shape;152;p25"/>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Post COVID change by organization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Post COVID change by Twitter account</a:t>
            </a:r>
            <a:endParaRPr/>
          </a:p>
        </p:txBody>
      </p:sp>
      <p:pic>
        <p:nvPicPr>
          <p:cNvPr id="158" name="Google Shape;158;p26"/>
          <p:cNvPicPr preferRelativeResize="0"/>
          <p:nvPr/>
        </p:nvPicPr>
        <p:blipFill>
          <a:blip r:embed="rId3">
            <a:alphaModFix/>
          </a:blip>
          <a:stretch>
            <a:fillRect/>
          </a:stretch>
        </p:blipFill>
        <p:spPr>
          <a:xfrm>
            <a:off x="837013" y="67975"/>
            <a:ext cx="7469985" cy="41165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Regression Analysis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Google Shape;168;p28"/>
          <p:cNvGraphicFramePr/>
          <p:nvPr>
            <p:extLst>
              <p:ext uri="{D42A27DB-BD31-4B8C-83A1-F6EECF244321}">
                <p14:modId xmlns:p14="http://schemas.microsoft.com/office/powerpoint/2010/main" val="1068632944"/>
              </p:ext>
            </p:extLst>
          </p:nvPr>
        </p:nvGraphicFramePr>
        <p:xfrm>
          <a:off x="1471613" y="946750"/>
          <a:ext cx="6200775" cy="3459550"/>
        </p:xfrm>
        <a:graphic>
          <a:graphicData uri="http://schemas.openxmlformats.org/drawingml/2006/table">
            <a:tbl>
              <a:tblPr>
                <a:noFill/>
                <a:tableStyleId>{D028A30B-8E6A-4E59-9EF8-427A7EF05FD9}</a:tableStyleId>
              </a:tblPr>
              <a:tblGrid>
                <a:gridCol w="2066925">
                  <a:extLst>
                    <a:ext uri="{9D8B030D-6E8A-4147-A177-3AD203B41FA5}">
                      <a16:colId xmlns:a16="http://schemas.microsoft.com/office/drawing/2014/main" val="20000"/>
                    </a:ext>
                  </a:extLst>
                </a:gridCol>
                <a:gridCol w="2066925">
                  <a:extLst>
                    <a:ext uri="{9D8B030D-6E8A-4147-A177-3AD203B41FA5}">
                      <a16:colId xmlns:a16="http://schemas.microsoft.com/office/drawing/2014/main" val="20001"/>
                    </a:ext>
                  </a:extLst>
                </a:gridCol>
                <a:gridCol w="2066925">
                  <a:extLst>
                    <a:ext uri="{9D8B030D-6E8A-4147-A177-3AD203B41FA5}">
                      <a16:colId xmlns:a16="http://schemas.microsoft.com/office/drawing/2014/main" val="20002"/>
                    </a:ext>
                  </a:extLst>
                </a:gridCol>
              </a:tblGrid>
              <a:tr h="152400">
                <a:tc rowSpan="2">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spcBef>
                          <a:spcPts val="0"/>
                        </a:spcBef>
                        <a:spcAft>
                          <a:spcPts val="0"/>
                        </a:spcAft>
                        <a:buNone/>
                      </a:pPr>
                      <a:r>
                        <a:rPr lang="en" sz="1200" b="1">
                          <a:solidFill>
                            <a:srgbClr val="333333"/>
                          </a:solidFill>
                          <a:latin typeface="Times New Roman"/>
                          <a:ea typeface="Times New Roman"/>
                          <a:cs typeface="Times New Roman"/>
                          <a:sym typeface="Times New Roman"/>
                        </a:rPr>
                        <a:t>Model 1</a:t>
                      </a:r>
                      <a:endParaRPr sz="1200" b="1">
                        <a:solidFill>
                          <a:srgbClr val="333333"/>
                        </a:solidFill>
                        <a:latin typeface="Times New Roman"/>
                        <a:ea typeface="Times New Roman"/>
                        <a:cs typeface="Times New Roman"/>
                        <a:sym typeface="Times New Roman"/>
                      </a:endParaRPr>
                    </a:p>
                    <a:p>
                      <a:pPr marL="0" lvl="0" indent="0" algn="ctr" rtl="0">
                        <a:spcBef>
                          <a:spcPts val="0"/>
                        </a:spcBef>
                        <a:spcAft>
                          <a:spcPts val="0"/>
                        </a:spcAft>
                        <a:buNone/>
                      </a:pPr>
                      <a:r>
                        <a:rPr lang="en" sz="1200" b="1">
                          <a:solidFill>
                            <a:srgbClr val="333333"/>
                          </a:solidFill>
                          <a:latin typeface="Times New Roman"/>
                          <a:ea typeface="Times New Roman"/>
                          <a:cs typeface="Times New Roman"/>
                          <a:sym typeface="Times New Roman"/>
                        </a:rPr>
                        <a:t>Ratio of Retweets Change</a:t>
                      </a:r>
                      <a:endParaRPr sz="1200" b="1">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spcBef>
                          <a:spcPts val="0"/>
                        </a:spcBef>
                        <a:spcAft>
                          <a:spcPts val="0"/>
                        </a:spcAft>
                        <a:buNone/>
                      </a:pPr>
                      <a:r>
                        <a:rPr lang="en" sz="1200" b="1">
                          <a:solidFill>
                            <a:srgbClr val="333333"/>
                          </a:solidFill>
                          <a:latin typeface="Times New Roman"/>
                          <a:ea typeface="Times New Roman"/>
                          <a:cs typeface="Times New Roman"/>
                          <a:sym typeface="Times New Roman"/>
                        </a:rPr>
                        <a:t>Model 2</a:t>
                      </a:r>
                      <a:endParaRPr sz="1200" b="1">
                        <a:solidFill>
                          <a:srgbClr val="333333"/>
                        </a:solidFill>
                        <a:latin typeface="Times New Roman"/>
                        <a:ea typeface="Times New Roman"/>
                        <a:cs typeface="Times New Roman"/>
                        <a:sym typeface="Times New Roman"/>
                      </a:endParaRPr>
                    </a:p>
                    <a:p>
                      <a:pPr marL="0" lvl="0" indent="0" algn="ctr" rtl="0">
                        <a:spcBef>
                          <a:spcPts val="0"/>
                        </a:spcBef>
                        <a:spcAft>
                          <a:spcPts val="0"/>
                        </a:spcAft>
                        <a:buNone/>
                      </a:pPr>
                      <a:r>
                        <a:rPr lang="en" sz="1200" b="1">
                          <a:solidFill>
                            <a:srgbClr val="333333"/>
                          </a:solidFill>
                          <a:latin typeface="Times New Roman"/>
                          <a:ea typeface="Times New Roman"/>
                          <a:cs typeface="Times New Roman"/>
                          <a:sym typeface="Times New Roman"/>
                        </a:rPr>
                        <a:t>Ratio. of Likes Change</a:t>
                      </a:r>
                      <a:endParaRPr sz="1200" b="1">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51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77800">
                <a:tc>
                  <a:txBody>
                    <a:bodyPr/>
                    <a:lstStyle/>
                    <a:p>
                      <a:pPr marL="0" lvl="0" indent="0" algn="l" rtl="0">
                        <a:spcBef>
                          <a:spcPts val="0"/>
                        </a:spcBef>
                        <a:spcAft>
                          <a:spcPts val="0"/>
                        </a:spcAft>
                        <a:buNone/>
                      </a:pPr>
                      <a:r>
                        <a:rPr lang="en" sz="1200">
                          <a:solidFill>
                            <a:srgbClr val="333333"/>
                          </a:solidFill>
                          <a:latin typeface="Times New Roman"/>
                          <a:ea typeface="Times New Roman"/>
                          <a:cs typeface="Times New Roman"/>
                          <a:sym typeface="Times New Roman"/>
                        </a:rPr>
                        <a:t>(Intercept)</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10.609*</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0.646</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lvl="0" indent="0" algn="l" rtl="0">
                        <a:spcBef>
                          <a:spcPts val="0"/>
                        </a:spcBef>
                        <a:spcAft>
                          <a:spcPts val="0"/>
                        </a:spcAft>
                        <a:buNone/>
                      </a:pPr>
                      <a:r>
                        <a:rPr lang="en" sz="1200">
                          <a:solidFill>
                            <a:srgbClr val="333333"/>
                          </a:solidFill>
                          <a:latin typeface="Times New Roman"/>
                          <a:ea typeface="Times New Roman"/>
                          <a:cs typeface="Times New Roman"/>
                          <a:sym typeface="Times New Roman"/>
                        </a:rPr>
                        <a:t>Change of Tweets Amount</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5.391***</a:t>
                      </a:r>
                      <a:endParaRPr sz="1200">
                        <a:solidFill>
                          <a:srgbClr val="333333"/>
                        </a:solidFill>
                        <a:latin typeface="Times New Roman"/>
                        <a:ea typeface="Times New Roman"/>
                        <a:cs typeface="Times New Roman"/>
                        <a:sym typeface="Times New Roman"/>
                      </a:endParaRPr>
                    </a:p>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(0.555)</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-0.014</a:t>
                      </a:r>
                      <a:endParaRPr sz="1200">
                        <a:solidFill>
                          <a:srgbClr val="333333"/>
                        </a:solidFill>
                        <a:latin typeface="Times New Roman"/>
                        <a:ea typeface="Times New Roman"/>
                        <a:cs typeface="Times New Roman"/>
                        <a:sym typeface="Times New Roman"/>
                      </a:endParaRPr>
                    </a:p>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(0.118)</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77800">
                <a:tc>
                  <a:txBody>
                    <a:bodyPr/>
                    <a:lstStyle/>
                    <a:p>
                      <a:pPr marL="0" lvl="0" indent="0" algn="l" rtl="0">
                        <a:spcBef>
                          <a:spcPts val="0"/>
                        </a:spcBef>
                        <a:spcAft>
                          <a:spcPts val="0"/>
                        </a:spcAft>
                        <a:buNone/>
                      </a:pPr>
                      <a:r>
                        <a:rPr lang="en" sz="1200">
                          <a:solidFill>
                            <a:srgbClr val="333333"/>
                          </a:solidFill>
                          <a:latin typeface="Times New Roman"/>
                          <a:ea typeface="Times New Roman"/>
                          <a:cs typeface="Times New Roman"/>
                          <a:sym typeface="Times New Roman"/>
                        </a:rPr>
                        <a:t>No. of Followers (log)</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-1.255**</a:t>
                      </a:r>
                      <a:endParaRPr sz="1200">
                        <a:solidFill>
                          <a:srgbClr val="333333"/>
                        </a:solidFill>
                        <a:latin typeface="Times New Roman"/>
                        <a:ea typeface="Times New Roman"/>
                        <a:cs typeface="Times New Roman"/>
                        <a:sym typeface="Times New Roman"/>
                      </a:endParaRPr>
                    </a:p>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(0.447)</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-0.021</a:t>
                      </a:r>
                      <a:endParaRPr sz="1200">
                        <a:solidFill>
                          <a:srgbClr val="333333"/>
                        </a:solidFill>
                        <a:latin typeface="Times New Roman"/>
                        <a:ea typeface="Times New Roman"/>
                        <a:cs typeface="Times New Roman"/>
                        <a:sym typeface="Times New Roman"/>
                      </a:endParaRPr>
                    </a:p>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(0.098)</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7800">
                <a:tc>
                  <a:txBody>
                    <a:bodyPr/>
                    <a:lstStyle/>
                    <a:p>
                      <a:pPr marL="0" lvl="0" indent="0" algn="l" rtl="0">
                        <a:spcBef>
                          <a:spcPts val="0"/>
                        </a:spcBef>
                        <a:spcAft>
                          <a:spcPts val="0"/>
                        </a:spcAft>
                        <a:buNone/>
                      </a:pPr>
                      <a:r>
                        <a:rPr lang="en" sz="1200">
                          <a:solidFill>
                            <a:srgbClr val="333333"/>
                          </a:solidFill>
                          <a:latin typeface="Times New Roman"/>
                          <a:ea typeface="Times New Roman"/>
                          <a:cs typeface="Times New Roman"/>
                          <a:sym typeface="Times New Roman"/>
                        </a:rPr>
                        <a:t>No. of Friends (k)</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2.274**</a:t>
                      </a:r>
                      <a:endParaRPr sz="1200">
                        <a:solidFill>
                          <a:srgbClr val="333333"/>
                        </a:solidFill>
                        <a:latin typeface="Times New Roman"/>
                        <a:ea typeface="Times New Roman"/>
                        <a:cs typeface="Times New Roman"/>
                        <a:sym typeface="Times New Roman"/>
                      </a:endParaRPr>
                    </a:p>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(0.743)</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-0.034</a:t>
                      </a:r>
                      <a:endParaRPr sz="1200">
                        <a:solidFill>
                          <a:srgbClr val="333333"/>
                        </a:solidFill>
                        <a:latin typeface="Times New Roman"/>
                        <a:ea typeface="Times New Roman"/>
                        <a:cs typeface="Times New Roman"/>
                        <a:sym typeface="Times New Roman"/>
                      </a:endParaRPr>
                    </a:p>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(0.157)</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77800">
                <a:tc>
                  <a:txBody>
                    <a:bodyPr/>
                    <a:lstStyle/>
                    <a:p>
                      <a:pPr marL="0" lvl="0" indent="0" algn="l" rtl="0">
                        <a:spcBef>
                          <a:spcPts val="0"/>
                        </a:spcBef>
                        <a:spcAft>
                          <a:spcPts val="0"/>
                        </a:spcAft>
                        <a:buNone/>
                      </a:pPr>
                      <a:r>
                        <a:rPr lang="en" sz="1200">
                          <a:solidFill>
                            <a:srgbClr val="333333"/>
                          </a:solidFill>
                          <a:latin typeface="Times New Roman"/>
                          <a:ea typeface="Times New Roman"/>
                          <a:cs typeface="Times New Roman"/>
                          <a:sym typeface="Times New Roman"/>
                        </a:rPr>
                        <a:t>R2</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0.7832</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0.0045</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lvl="0" indent="0" algn="l" rtl="0">
                        <a:spcBef>
                          <a:spcPts val="0"/>
                        </a:spcBef>
                        <a:spcAft>
                          <a:spcPts val="0"/>
                        </a:spcAft>
                        <a:buNone/>
                      </a:pPr>
                      <a:r>
                        <a:rPr lang="en" sz="1200">
                          <a:solidFill>
                            <a:srgbClr val="333333"/>
                          </a:solidFill>
                          <a:latin typeface="Times New Roman"/>
                          <a:ea typeface="Times New Roman"/>
                          <a:cs typeface="Times New Roman"/>
                          <a:sym typeface="Times New Roman"/>
                        </a:rPr>
                        <a:t>N</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35</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333333"/>
                          </a:solidFill>
                          <a:latin typeface="Times New Roman"/>
                          <a:ea typeface="Times New Roman"/>
                          <a:cs typeface="Times New Roman"/>
                          <a:sym typeface="Times New Roman"/>
                        </a:rPr>
                        <a:t>35</a:t>
                      </a:r>
                      <a:endParaRPr sz="1200">
                        <a:solidFill>
                          <a:srgbClr val="333333"/>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8600">
                <a:tc gridSpan="3">
                  <a:txBody>
                    <a:bodyPr/>
                    <a:lstStyle/>
                    <a:p>
                      <a:pPr marL="0" lvl="0" indent="0" algn="l" rtl="0">
                        <a:spcBef>
                          <a:spcPts val="0"/>
                        </a:spcBef>
                        <a:spcAft>
                          <a:spcPts val="0"/>
                        </a:spcAft>
                        <a:buNone/>
                      </a:pPr>
                      <a:r>
                        <a:rPr lang="en" sz="1200" dirty="0">
                          <a:solidFill>
                            <a:srgbClr val="333333"/>
                          </a:solidFill>
                          <a:latin typeface="Times New Roman"/>
                          <a:ea typeface="Times New Roman"/>
                          <a:cs typeface="Times New Roman"/>
                          <a:sym typeface="Times New Roman"/>
                        </a:rPr>
                        <a:t>Note:</a:t>
                      </a:r>
                      <a:endParaRPr sz="1200" dirty="0">
                        <a:solidFill>
                          <a:srgbClr val="333333"/>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rgbClr val="333333"/>
                          </a:solidFill>
                          <a:latin typeface="Times New Roman"/>
                          <a:ea typeface="Times New Roman"/>
                          <a:cs typeface="Times New Roman"/>
                          <a:sym typeface="Times New Roman"/>
                        </a:rPr>
                        <a:t>a. *** p&lt;0.001; ** p&lt;0.01; *p&lt;0.05</a:t>
                      </a:r>
                      <a:endParaRPr sz="1200" dirty="0">
                        <a:solidFill>
                          <a:srgbClr val="333333"/>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rgbClr val="333333"/>
                          </a:solidFill>
                          <a:latin typeface="Times New Roman"/>
                          <a:ea typeface="Times New Roman"/>
                          <a:cs typeface="Times New Roman"/>
                          <a:sym typeface="Times New Roman"/>
                        </a:rPr>
                        <a:t>b. Six of the forty-one sample organizations receive 0 average retweets pre-COVID. They are dropped from the regression analysis.</a:t>
                      </a:r>
                      <a:endParaRPr sz="1200" dirty="0">
                        <a:solidFill>
                          <a:srgbClr val="333333"/>
                        </a:solidFill>
                        <a:latin typeface="Times New Roman"/>
                        <a:ea typeface="Times New Roman"/>
                        <a:cs typeface="Times New Roman"/>
                        <a:sym typeface="Times New Roman"/>
                      </a:endParaRPr>
                    </a:p>
                  </a:txBody>
                  <a:tcPr marL="12700" marR="12700" marT="12700" marB="6350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Conclusion</a:t>
            </a:r>
            <a:endParaRPr/>
          </a:p>
        </p:txBody>
      </p:sp>
      <p:sp>
        <p:nvSpPr>
          <p:cNvPr id="174" name="Google Shape;174;p2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art and culture nonprofits explore the online approach on social media to deliver their programs after the COVID outbreak.</a:t>
            </a:r>
            <a:endParaRPr/>
          </a:p>
          <a:p>
            <a:pPr marL="457200" lvl="0" indent="-342900" algn="l" rtl="0">
              <a:spcBef>
                <a:spcPts val="0"/>
              </a:spcBef>
              <a:spcAft>
                <a:spcPts val="0"/>
              </a:spcAft>
              <a:buSzPts val="1800"/>
              <a:buChar char="●"/>
            </a:pPr>
            <a:r>
              <a:rPr lang="en"/>
              <a:t>The art nonprofits are more active on Twitter after the COVID outbreak. </a:t>
            </a:r>
            <a:endParaRPr/>
          </a:p>
          <a:p>
            <a:pPr marL="457200" lvl="0" indent="-342900" algn="l" rtl="0">
              <a:spcBef>
                <a:spcPts val="0"/>
              </a:spcBef>
              <a:spcAft>
                <a:spcPts val="0"/>
              </a:spcAft>
              <a:buSzPts val="1800"/>
              <a:buChar char="●"/>
            </a:pPr>
            <a:r>
              <a:rPr lang="en"/>
              <a:t>The increased input on social media will increase the engagement of their audience.</a:t>
            </a:r>
            <a:endParaRPr/>
          </a:p>
          <a:p>
            <a:pPr marL="457200" lvl="0" indent="-342900" algn="l" rtl="0">
              <a:spcBef>
                <a:spcPts val="0"/>
              </a:spcBef>
              <a:spcAft>
                <a:spcPts val="0"/>
              </a:spcAft>
              <a:buSzPts val="1800"/>
              <a:buChar char="●"/>
            </a:pPr>
            <a:r>
              <a:rPr lang="en"/>
              <a:t>Future study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0"/>
          <p:cNvPicPr preferRelativeResize="0"/>
          <p:nvPr/>
        </p:nvPicPr>
        <p:blipFill>
          <a:blip r:embed="rId3">
            <a:alphaModFix/>
          </a:blip>
          <a:stretch>
            <a:fillRect/>
          </a:stretch>
        </p:blipFill>
        <p:spPr>
          <a:xfrm>
            <a:off x="152400" y="152400"/>
            <a:ext cx="8839199" cy="43737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1"/>
          <p:cNvPicPr preferRelativeResize="0"/>
          <p:nvPr/>
        </p:nvPicPr>
        <p:blipFill>
          <a:blip r:embed="rId3">
            <a:alphaModFix/>
          </a:blip>
          <a:stretch>
            <a:fillRect/>
          </a:stretch>
        </p:blipFill>
        <p:spPr>
          <a:xfrm>
            <a:off x="152400" y="152400"/>
            <a:ext cx="8839201" cy="43732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Background</a:t>
            </a:r>
            <a:endParaRPr/>
          </a:p>
        </p:txBody>
      </p:sp>
      <p:sp>
        <p:nvSpPr>
          <p:cNvPr id="77" name="Google Shape;77;p15"/>
          <p:cNvSpPr txBox="1">
            <a:spLocks noGrp="1"/>
          </p:cNvSpPr>
          <p:nvPr>
            <p:ph type="body" idx="1"/>
          </p:nvPr>
        </p:nvSpPr>
        <p:spPr>
          <a:xfrm>
            <a:off x="471900" y="1962150"/>
            <a:ext cx="8222100" cy="29529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i="1">
                <a:solidFill>
                  <a:srgbClr val="5E696C"/>
                </a:solidFill>
              </a:rPr>
              <a:t>March 1: A New York woman, 39, returning from travel in Iran becomes the state's first COVID-19 case.</a:t>
            </a:r>
            <a:endParaRPr i="1">
              <a:solidFill>
                <a:srgbClr val="5E696C"/>
              </a:solidFill>
            </a:endParaRPr>
          </a:p>
          <a:p>
            <a:pPr marL="457200" marR="0" lvl="0" indent="-342900" algn="l" rtl="0">
              <a:lnSpc>
                <a:spcPct val="115000"/>
              </a:lnSpc>
              <a:spcBef>
                <a:spcPts val="1200"/>
              </a:spcBef>
              <a:spcAft>
                <a:spcPts val="0"/>
              </a:spcAft>
              <a:buClr>
                <a:srgbClr val="5E696C"/>
              </a:buClr>
              <a:buSzPts val="1800"/>
              <a:buChar char="●"/>
            </a:pPr>
            <a:r>
              <a:rPr lang="en">
                <a:solidFill>
                  <a:srgbClr val="5E696C"/>
                </a:solidFill>
              </a:rPr>
              <a:t>Major disruptions to the Nonprofit activities – suspended programs, loss of government contracts, canceled fundraising events (</a:t>
            </a:r>
            <a:r>
              <a:rPr lang="en">
                <a:solidFill>
                  <a:srgbClr val="5E696C"/>
                </a:solidFill>
                <a:uFill>
                  <a:noFill/>
                </a:uFill>
                <a:hlinkClick r:id="rId3">
                  <a:extLst>
                    <a:ext uri="{A12FA001-AC4F-418D-AE19-62706E023703}">
                      <ahyp:hlinkClr xmlns:ahyp="http://schemas.microsoft.com/office/drawing/2018/hyperlinkcolor" val="tx"/>
                    </a:ext>
                  </a:extLst>
                </a:hlinkClick>
              </a:rPr>
              <a:t>Kim &amp; Mason, 2020</a:t>
            </a:r>
            <a:r>
              <a:rPr lang="en">
                <a:solidFill>
                  <a:srgbClr val="5E696C"/>
                </a:solidFill>
              </a:rPr>
              <a:t>)</a:t>
            </a:r>
            <a:endParaRPr>
              <a:solidFill>
                <a:srgbClr val="5E696C"/>
              </a:solidFill>
            </a:endParaRPr>
          </a:p>
          <a:p>
            <a:pPr marL="457200" marR="0" lvl="0" indent="-342900" algn="l" rtl="0">
              <a:lnSpc>
                <a:spcPct val="115000"/>
              </a:lnSpc>
              <a:spcBef>
                <a:spcPts val="0"/>
              </a:spcBef>
              <a:spcAft>
                <a:spcPts val="0"/>
              </a:spcAft>
              <a:buClr>
                <a:srgbClr val="5E696C"/>
              </a:buClr>
              <a:buSzPts val="1800"/>
              <a:buChar char="●"/>
            </a:pPr>
            <a:r>
              <a:rPr lang="en">
                <a:solidFill>
                  <a:srgbClr val="5E696C"/>
                </a:solidFill>
              </a:rPr>
              <a:t>Disproportionate impact on arts and culture nonprofits – perceived as less urgent in fundraising competition, depend on  consumer spending and leisure activities (</a:t>
            </a:r>
            <a:r>
              <a:rPr lang="en">
                <a:solidFill>
                  <a:srgbClr val="5E696C"/>
                </a:solidFill>
                <a:uFill>
                  <a:noFill/>
                </a:uFill>
                <a:hlinkClick r:id="rId3">
                  <a:extLst>
                    <a:ext uri="{A12FA001-AC4F-418D-AE19-62706E023703}">
                      <ahyp:hlinkClr xmlns:ahyp="http://schemas.microsoft.com/office/drawing/2018/hyperlinkcolor" val="tx"/>
                    </a:ext>
                  </a:extLst>
                </a:hlinkClick>
              </a:rPr>
              <a:t>Walker, 2020</a:t>
            </a:r>
            <a:r>
              <a:rPr lang="en">
                <a:solidFill>
                  <a:srgbClr val="5E696C"/>
                </a:solidFill>
              </a:rPr>
              <a:t>,</a:t>
            </a:r>
            <a:r>
              <a:rPr lang="en">
                <a:solidFill>
                  <a:srgbClr val="5E696C"/>
                </a:solidFill>
                <a:uFill>
                  <a:noFill/>
                </a:uFill>
                <a:hlinkClick r:id="rId3">
                  <a:extLst>
                    <a:ext uri="{A12FA001-AC4F-418D-AE19-62706E023703}">
                      <ahyp:hlinkClr xmlns:ahyp="http://schemas.microsoft.com/office/drawing/2018/hyperlinkcolor" val="tx"/>
                    </a:ext>
                  </a:extLst>
                </a:hlinkClick>
              </a:rPr>
              <a:t> Grodach &amp; Seman, 2013</a:t>
            </a:r>
            <a:r>
              <a:rPr lang="en">
                <a:solidFill>
                  <a:srgbClr val="5E696C"/>
                </a:solidFill>
              </a:rPr>
              <a:t>)</a:t>
            </a:r>
            <a:endParaRPr>
              <a:solidFill>
                <a:srgbClr val="5E696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900"/>
              <a:t>Literature Review - Why social media?</a:t>
            </a:r>
            <a:endParaRPr/>
          </a:p>
        </p:txBody>
      </p:sp>
      <p:sp>
        <p:nvSpPr>
          <p:cNvPr id="83" name="Google Shape;83;p16"/>
          <p:cNvSpPr txBox="1">
            <a:spLocks noGrp="1"/>
          </p:cNvSpPr>
          <p:nvPr>
            <p:ph type="body" idx="1"/>
          </p:nvPr>
        </p:nvSpPr>
        <p:spPr>
          <a:xfrm>
            <a:off x="471900" y="1919075"/>
            <a:ext cx="8222100" cy="3015000"/>
          </a:xfrm>
          <a:prstGeom prst="rect">
            <a:avLst/>
          </a:prstGeom>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Clr>
                <a:srgbClr val="5E696C"/>
              </a:buClr>
              <a:buSzPts val="1800"/>
              <a:buChar char="●"/>
            </a:pPr>
            <a:r>
              <a:rPr lang="en" b="1">
                <a:solidFill>
                  <a:srgbClr val="5E696C"/>
                </a:solidFill>
              </a:rPr>
              <a:t>Fundraising:  </a:t>
            </a:r>
            <a:r>
              <a:rPr lang="en">
                <a:solidFill>
                  <a:srgbClr val="5E696C"/>
                </a:solidFill>
              </a:rPr>
              <a:t>reach more potential donors (Waters, Burnett, Lamm, &amp; Lucas, 2009),  reducing information asymmetry (Lee, 2020)</a:t>
            </a:r>
            <a:endParaRPr>
              <a:solidFill>
                <a:srgbClr val="5E696C"/>
              </a:solidFill>
            </a:endParaRPr>
          </a:p>
          <a:p>
            <a:pPr marL="457200" lvl="0" indent="-342900" algn="l" rtl="0">
              <a:lnSpc>
                <a:spcPct val="115000"/>
              </a:lnSpc>
              <a:spcBef>
                <a:spcPts val="0"/>
              </a:spcBef>
              <a:spcAft>
                <a:spcPts val="0"/>
              </a:spcAft>
              <a:buClr>
                <a:srgbClr val="5E696C"/>
              </a:buClr>
              <a:buSzPts val="1800"/>
              <a:buChar char="●"/>
            </a:pPr>
            <a:r>
              <a:rPr lang="en" b="1">
                <a:solidFill>
                  <a:srgbClr val="5E696C"/>
                </a:solidFill>
              </a:rPr>
              <a:t>Stakeholder Engagement:  </a:t>
            </a:r>
            <a:r>
              <a:rPr lang="en">
                <a:solidFill>
                  <a:srgbClr val="5E696C"/>
                </a:solidFill>
              </a:rPr>
              <a:t> low-cost option for interactive two-way communication with diverse audience. Interact directly with their key stakeholders, without relying on media organizations as intermediaries (Campbell et al., 2014)</a:t>
            </a:r>
            <a:endParaRPr>
              <a:solidFill>
                <a:srgbClr val="5E696C"/>
              </a:solidFill>
            </a:endParaRPr>
          </a:p>
          <a:p>
            <a:pPr marL="457200" lvl="0" indent="-342900" algn="l" rtl="0">
              <a:spcBef>
                <a:spcPts val="0"/>
              </a:spcBef>
              <a:spcAft>
                <a:spcPts val="0"/>
              </a:spcAft>
              <a:buSzPts val="1800"/>
              <a:buChar char="●"/>
            </a:pPr>
            <a:r>
              <a:rPr lang="en" b="1"/>
              <a:t>Effective crisis management needs:  </a:t>
            </a:r>
            <a:r>
              <a:rPr lang="en"/>
              <a:t>crises required timely coordination and spontaneous platforms. Social media allows clients to come together and share crucial resources and knowledge (Elbanna et al., 2019)</a:t>
            </a:r>
            <a:endParaRPr>
              <a:solidFill>
                <a:srgbClr val="5E696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10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1000"/>
                                        <p:tgtEl>
                                          <p:spTgt spid="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xEl>
                                              <p:pRg st="2" end="2"/>
                                            </p:txEl>
                                          </p:spTgt>
                                        </p:tgtEl>
                                        <p:attrNameLst>
                                          <p:attrName>style.visibility</p:attrName>
                                        </p:attrNameLst>
                                      </p:cBhvr>
                                      <p:to>
                                        <p:strVal val="visible"/>
                                      </p:to>
                                    </p:set>
                                    <p:animEffect transition="in" filter="fade">
                                      <p:cBhvr>
                                        <p:cTn id="17" dur="1000"/>
                                        <p:tgtEl>
                                          <p:spTgt spid="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Research Questions</a:t>
            </a:r>
            <a:endParaRPr/>
          </a:p>
        </p:txBody>
      </p:sp>
      <p:sp>
        <p:nvSpPr>
          <p:cNvPr id="89" name="Google Shape;89;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has COVID-19 impacted social media engagement for arts and culture nonprofits in the greater NY area?</a:t>
            </a:r>
            <a:endParaRPr/>
          </a:p>
          <a:p>
            <a:pPr marL="0" lvl="0" indent="0" algn="l" rtl="0">
              <a:spcBef>
                <a:spcPts val="1200"/>
              </a:spcBef>
              <a:spcAft>
                <a:spcPts val="0"/>
              </a:spcAft>
              <a:buNone/>
            </a:pPr>
            <a:r>
              <a:rPr lang="en"/>
              <a:t>Specifically,</a:t>
            </a:r>
            <a:endParaRPr/>
          </a:p>
          <a:p>
            <a:pPr marL="457200" lvl="0" indent="-342900" algn="l" rtl="0">
              <a:spcBef>
                <a:spcPts val="1200"/>
              </a:spcBef>
              <a:spcAft>
                <a:spcPts val="0"/>
              </a:spcAft>
              <a:buSzPts val="1800"/>
              <a:buChar char="●"/>
            </a:pPr>
            <a:r>
              <a:rPr lang="en"/>
              <a:t>How does COVID-19 change art nonprofits’ social media approach on Twitter?</a:t>
            </a:r>
            <a:endParaRPr/>
          </a:p>
          <a:p>
            <a:pPr marL="457200" lvl="0" indent="-342900" algn="l" rtl="0">
              <a:spcBef>
                <a:spcPts val="0"/>
              </a:spcBef>
              <a:spcAft>
                <a:spcPts val="0"/>
              </a:spcAft>
              <a:buSzPts val="1800"/>
              <a:buChar char="●"/>
            </a:pPr>
            <a:r>
              <a:rPr lang="en"/>
              <a:t>How does the change impact their social media engagement?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Methodology</a:t>
            </a:r>
            <a:endParaRPr/>
          </a:p>
        </p:txBody>
      </p:sp>
      <p:sp>
        <p:nvSpPr>
          <p:cNvPr id="95" name="Google Shape;95;p18"/>
          <p:cNvSpPr txBox="1">
            <a:spLocks noGrp="1"/>
          </p:cNvSpPr>
          <p:nvPr>
            <p:ph type="body" idx="1"/>
          </p:nvPr>
        </p:nvSpPr>
        <p:spPr>
          <a:xfrm>
            <a:off x="311700" y="1685875"/>
            <a:ext cx="8520600" cy="21036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a:t>Sample: 41 art and culture organizations in NYC (filtered by 990 datasets, NTEE A5*)</a:t>
            </a:r>
            <a:endParaRPr/>
          </a:p>
          <a:p>
            <a:pPr marL="457200" lvl="0" indent="-342900" algn="l" rtl="0">
              <a:spcBef>
                <a:spcPts val="0"/>
              </a:spcBef>
              <a:spcAft>
                <a:spcPts val="0"/>
              </a:spcAft>
              <a:buSzPts val="1800"/>
              <a:buChar char="●"/>
            </a:pPr>
            <a:r>
              <a:rPr lang="en"/>
              <a:t>Data: 20,821 Tweets from 41 organizational accounts from September 2019 to August 2020 (6 months pre-COVID &amp; 6 months post-COVID)</a:t>
            </a:r>
            <a:endParaRPr/>
          </a:p>
          <a:p>
            <a:pPr marL="457200" lvl="0" indent="-342900" algn="l" rtl="0">
              <a:spcBef>
                <a:spcPts val="0"/>
              </a:spcBef>
              <a:spcAft>
                <a:spcPts val="0"/>
              </a:spcAft>
              <a:buSzPts val="1800"/>
              <a:buChar char="●"/>
            </a:pPr>
            <a:r>
              <a:rPr lang="en"/>
              <a:t>Content Analysis Pre-COVID vs. Post-COVID</a:t>
            </a:r>
            <a:endParaRPr/>
          </a:p>
          <a:p>
            <a:pPr marL="457200" lvl="0" indent="-342900" algn="l" rtl="0">
              <a:spcBef>
                <a:spcPts val="0"/>
              </a:spcBef>
              <a:spcAft>
                <a:spcPts val="0"/>
              </a:spcAft>
              <a:buSzPts val="1800"/>
              <a:buChar char="●"/>
            </a:pPr>
            <a:r>
              <a:rPr lang="en"/>
              <a:t>Descriptive Comparison &amp; Regression</a:t>
            </a:r>
            <a:endParaRPr/>
          </a:p>
          <a:p>
            <a:pPr marL="457200" lvl="0" indent="-342900" algn="l" rtl="0">
              <a:spcBef>
                <a:spcPts val="0"/>
              </a:spcBef>
              <a:spcAft>
                <a:spcPts val="0"/>
              </a:spcAft>
              <a:buSzPts val="1800"/>
              <a:buChar char="●"/>
            </a:pPr>
            <a:r>
              <a:rPr lang="en"/>
              <a:t>Key variables: number of tweets, number of retweets, number of likes</a:t>
            </a:r>
            <a:endParaRPr/>
          </a:p>
        </p:txBody>
      </p:sp>
      <p:pic>
        <p:nvPicPr>
          <p:cNvPr id="96" name="Google Shape;96;p18"/>
          <p:cNvPicPr preferRelativeResize="0"/>
          <p:nvPr/>
        </p:nvPicPr>
        <p:blipFill>
          <a:blip r:embed="rId3">
            <a:alphaModFix/>
          </a:blip>
          <a:stretch>
            <a:fillRect/>
          </a:stretch>
        </p:blipFill>
        <p:spPr>
          <a:xfrm>
            <a:off x="2054000" y="3633050"/>
            <a:ext cx="5057900" cy="1461200"/>
          </a:xfrm>
          <a:prstGeom prst="rect">
            <a:avLst/>
          </a:prstGeom>
          <a:noFill/>
          <a:ln>
            <a:noFill/>
          </a:ln>
        </p:spPr>
      </p:pic>
      <p:sp>
        <p:nvSpPr>
          <p:cNvPr id="97" name="Google Shape;97;p18"/>
          <p:cNvSpPr/>
          <p:nvPr/>
        </p:nvSpPr>
        <p:spPr>
          <a:xfrm>
            <a:off x="3642876" y="4707661"/>
            <a:ext cx="708300" cy="2715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4830693" y="4707661"/>
            <a:ext cx="708300" cy="2715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2617317" y="3904759"/>
            <a:ext cx="4358100" cy="802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Text Analysis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319500" y="4230575"/>
            <a:ext cx="8339400" cy="59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chemeClr val="dk2"/>
                </a:solidFill>
              </a:rPr>
              <a:t>                                             </a:t>
            </a:r>
            <a:r>
              <a:rPr lang="en">
                <a:solidFill>
                  <a:schemeClr val="dk2"/>
                </a:solidFill>
              </a:rPr>
              <a:t>Pre-COVID                                        vs.                                              Post-COVID</a:t>
            </a:r>
            <a:endParaRPr>
              <a:solidFill>
                <a:schemeClr val="dk2"/>
              </a:solidFill>
            </a:endParaRPr>
          </a:p>
        </p:txBody>
      </p:sp>
      <p:pic>
        <p:nvPicPr>
          <p:cNvPr id="110" name="Google Shape;110;p20"/>
          <p:cNvPicPr preferRelativeResize="0"/>
          <p:nvPr/>
        </p:nvPicPr>
        <p:blipFill rotWithShape="1">
          <a:blip r:embed="rId3">
            <a:alphaModFix/>
          </a:blip>
          <a:srcRect l="20028" r="21341"/>
          <a:stretch/>
        </p:blipFill>
        <p:spPr>
          <a:xfrm>
            <a:off x="233475" y="152400"/>
            <a:ext cx="4089325" cy="3925775"/>
          </a:xfrm>
          <a:prstGeom prst="rect">
            <a:avLst/>
          </a:prstGeom>
          <a:noFill/>
          <a:ln>
            <a:noFill/>
          </a:ln>
        </p:spPr>
      </p:pic>
      <p:pic>
        <p:nvPicPr>
          <p:cNvPr id="111" name="Google Shape;111;p20"/>
          <p:cNvPicPr preferRelativeResize="0"/>
          <p:nvPr/>
        </p:nvPicPr>
        <p:blipFill rotWithShape="1">
          <a:blip r:embed="rId4">
            <a:alphaModFix/>
          </a:blip>
          <a:srcRect l="20092" r="17215"/>
          <a:stretch/>
        </p:blipFill>
        <p:spPr>
          <a:xfrm>
            <a:off x="4471375" y="279550"/>
            <a:ext cx="4089325" cy="3671475"/>
          </a:xfrm>
          <a:prstGeom prst="rect">
            <a:avLst/>
          </a:prstGeom>
          <a:noFill/>
          <a:ln>
            <a:noFill/>
          </a:ln>
        </p:spPr>
      </p:pic>
      <p:sp>
        <p:nvSpPr>
          <p:cNvPr id="112" name="Google Shape;112;p2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Word Could</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Topic Modeling</a:t>
            </a:r>
            <a:endParaRPr b="1"/>
          </a:p>
        </p:txBody>
      </p:sp>
      <p:pic>
        <p:nvPicPr>
          <p:cNvPr id="118" name="Google Shape;118;p21"/>
          <p:cNvPicPr preferRelativeResize="0"/>
          <p:nvPr/>
        </p:nvPicPr>
        <p:blipFill>
          <a:blip r:embed="rId3">
            <a:alphaModFix/>
          </a:blip>
          <a:stretch>
            <a:fillRect/>
          </a:stretch>
        </p:blipFill>
        <p:spPr>
          <a:xfrm>
            <a:off x="17800" y="42450"/>
            <a:ext cx="4974337" cy="2706624"/>
          </a:xfrm>
          <a:prstGeom prst="rect">
            <a:avLst/>
          </a:prstGeom>
          <a:noFill/>
          <a:ln w="9525" cap="flat" cmpd="sng">
            <a:solidFill>
              <a:schemeClr val="dk2"/>
            </a:solidFill>
            <a:prstDash val="solid"/>
            <a:round/>
            <a:headEnd type="none" w="sm" len="sm"/>
            <a:tailEnd type="none" w="sm" len="sm"/>
          </a:ln>
        </p:spPr>
      </p:pic>
      <p:pic>
        <p:nvPicPr>
          <p:cNvPr id="119" name="Google Shape;119;p21"/>
          <p:cNvPicPr preferRelativeResize="0"/>
          <p:nvPr/>
        </p:nvPicPr>
        <p:blipFill>
          <a:blip r:embed="rId4">
            <a:alphaModFix/>
          </a:blip>
          <a:stretch>
            <a:fillRect/>
          </a:stretch>
        </p:blipFill>
        <p:spPr>
          <a:xfrm>
            <a:off x="4169675" y="1945381"/>
            <a:ext cx="4974337" cy="2706624"/>
          </a:xfrm>
          <a:prstGeom prst="rect">
            <a:avLst/>
          </a:prstGeom>
          <a:noFill/>
          <a:ln w="9525" cap="flat" cmpd="sng">
            <a:solidFill>
              <a:schemeClr val="dk2"/>
            </a:solidFill>
            <a:prstDash val="solid"/>
            <a:round/>
            <a:headEnd type="none" w="sm" len="sm"/>
            <a:tailEnd type="none" w="sm" len="sm"/>
          </a:ln>
        </p:spPr>
      </p:pic>
      <p:sp>
        <p:nvSpPr>
          <p:cNvPr id="120" name="Google Shape;120;p21"/>
          <p:cNvSpPr txBox="1"/>
          <p:nvPr/>
        </p:nvSpPr>
        <p:spPr>
          <a:xfrm>
            <a:off x="5450575" y="670600"/>
            <a:ext cx="15225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Pre-COVID</a:t>
            </a:r>
            <a:endParaRPr>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
                <a:latin typeface="Lato"/>
                <a:ea typeface="Lato"/>
                <a:cs typeface="Lato"/>
                <a:sym typeface="Lato"/>
              </a:rPr>
              <a:t> vs.</a:t>
            </a:r>
            <a:endParaRPr>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
                <a:latin typeface="Lato"/>
                <a:ea typeface="Lato"/>
                <a:cs typeface="Lato"/>
                <a:sym typeface="Lato"/>
              </a:rPr>
              <a:t>Post-COVID</a:t>
            </a:r>
            <a:endParaRPr>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Descriptive Analysis</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2663</Words>
  <Application>Microsoft Macintosh PowerPoint</Application>
  <PresentationFormat>On-screen Show (16:9)</PresentationFormat>
  <Paragraphs>159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Lato</vt:lpstr>
      <vt:lpstr>Times New Roman</vt:lpstr>
      <vt:lpstr>Roboto</vt:lpstr>
      <vt:lpstr>Arial</vt:lpstr>
      <vt:lpstr>Material</vt:lpstr>
      <vt:lpstr>How Arts and Culture Nonprofits Respond to COVID-19 Outbreak on Twitter</vt:lpstr>
      <vt:lpstr>Background</vt:lpstr>
      <vt:lpstr>Literature Review - Why social media?</vt:lpstr>
      <vt:lpstr>Research Questions</vt:lpstr>
      <vt:lpstr>Methodology</vt:lpstr>
      <vt:lpstr>Text Analysis</vt:lpstr>
      <vt:lpstr>PowerPoint Presentation</vt:lpstr>
      <vt:lpstr>PowerPoint Presentation</vt:lpstr>
      <vt:lpstr>Descriptive Analysis</vt:lpstr>
      <vt:lpstr>PowerPoint Presentation</vt:lpstr>
      <vt:lpstr>PowerPoint Presentation</vt:lpstr>
      <vt:lpstr>Post COVID change by organization</vt:lpstr>
      <vt:lpstr>PowerPoint Presentation</vt:lpstr>
      <vt:lpstr>Regression Analysis</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Arts and Culture Nonprofits Respond to COVID-19 Outbreak on Twitter</dc:title>
  <cp:lastModifiedBy>Hanjin Mao</cp:lastModifiedBy>
  <cp:revision>3</cp:revision>
  <dcterms:modified xsi:type="dcterms:W3CDTF">2021-07-18T02:35:32Z</dcterms:modified>
</cp:coreProperties>
</file>