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6858000" cx="9144000"/>
  <p:notesSz cx="6858000" cy="9144000"/>
  <p:embeddedFontLst>
    <p:embeddedFont>
      <p:font typeface="Robot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italic.fntdata"/><Relationship Id="rId30" Type="http://schemas.openxmlformats.org/officeDocument/2006/relationships/font" Target="fonts/Roboto-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Roboto-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p: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6af41e7d88_1_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6af41e7d8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709d7b1b15_0_9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709d7b1b15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Q3, revenue concentration is a significant predictor of financial vulnerability. </a:t>
            </a:r>
            <a:endParaRPr/>
          </a:p>
          <a:p>
            <a:pPr indent="0" lvl="0" marL="0" rtl="0" algn="l">
              <a:spcBef>
                <a:spcPts val="0"/>
              </a:spcBef>
              <a:spcAft>
                <a:spcPts val="0"/>
              </a:spcAft>
              <a:buNone/>
            </a:pPr>
            <a:r>
              <a:rPr lang="en"/>
              <a:t>Existing literature shows that nonprofits with greater financial stability and higher revenue diversification generate more contributions (Trussel &amp; Parsons, 2007; Tuckman &amp; Chang, 1991; Greenlee &amp;Trussel, 2000; Parsons &amp; Trussel, 2008). </a:t>
            </a:r>
            <a:endParaRPr/>
          </a:p>
          <a:p>
            <a:pPr indent="0" lvl="0" marL="0" rtl="0" algn="l">
              <a:spcBef>
                <a:spcPts val="0"/>
              </a:spcBef>
              <a:spcAft>
                <a:spcPts val="0"/>
              </a:spcAft>
              <a:buClr>
                <a:schemeClr val="dk2"/>
              </a:buClr>
              <a:buSzPts val="1100"/>
              <a:buFont typeface="Arial"/>
              <a:buNone/>
            </a:pPr>
            <a:r>
              <a:rPr lang="en"/>
              <a:t>Therefore, H3 - Revenue diversification of nonprofit organizations will have a positive impact on the donor’s giving decision.</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6af41e7d88_1_5: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6af41e7d88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709d7b1b15_0_98: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709d7b1b15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Conjoint survey experiment is widely used in marketing research. </a:t>
            </a:r>
            <a:r>
              <a:rPr lang="en"/>
              <a:t>Identify the relative importance of different attributes and influences of different levels on consumers. </a:t>
            </a:r>
            <a:r>
              <a:rPr lang="en"/>
              <a:t>Let’s look at the example in business world first.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See charitable donation as a purchase of a product of a nonprofit organization</a:t>
            </a:r>
            <a:endParaRPr/>
          </a:p>
          <a:p>
            <a:pPr indent="0" lvl="0" marL="0" rtl="0" algn="l">
              <a:spcBef>
                <a:spcPts val="0"/>
              </a:spcBef>
              <a:spcAft>
                <a:spcPts val="0"/>
              </a:spcAft>
              <a:buNone/>
            </a:pPr>
            <a:r>
              <a:rPr lang="en"/>
              <a:t>Mimic a donation decision process</a:t>
            </a:r>
            <a:endParaRPr/>
          </a:p>
          <a:p>
            <a:pPr indent="0" lvl="0" marL="0" rtl="0" algn="l">
              <a:spcBef>
                <a:spcPts val="0"/>
              </a:spcBef>
              <a:spcAft>
                <a:spcPts val="0"/>
              </a:spcAft>
              <a:buNone/>
            </a:pPr>
            <a:r>
              <a:rPr lang="en"/>
              <a:t>Determine how people value different attributes that make up a nonprofit organization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Using an experimental methodology, the study mimics a donation decision process in a controlled environment to investigate the causal relationship between the information on revenue sources of nonprofit organizations and the donation decision. The conjoint design will ask respondents to first evaluate three pairs of nonprofit organizations that combine multiple attributes side-by-side and then make donation decisions. The availability of revenue information, the proportion of revenue sources (charitable donation, government funding, program service income), level of revenue diversification are manipulated.</a:t>
            </a:r>
            <a:endParaRPr b="1" sz="1000">
              <a:solidFill>
                <a:srgbClr val="006E8E"/>
              </a:solidFill>
              <a:highlight>
                <a:srgbClr val="FEFEFE"/>
              </a:highlight>
            </a:endParaRPr>
          </a:p>
          <a:p>
            <a:pPr indent="0" lvl="0" marL="0" rtl="0" algn="l">
              <a:spcBef>
                <a:spcPts val="0"/>
              </a:spcBef>
              <a:spcAft>
                <a:spcPts val="0"/>
              </a:spcAft>
              <a:buNone/>
            </a:pPr>
            <a:r>
              <a:t/>
            </a:r>
            <a:endParaRPr b="1" sz="1000">
              <a:solidFill>
                <a:srgbClr val="006E8E"/>
              </a:solidFill>
              <a:highlight>
                <a:srgbClr val="FEFEFE"/>
              </a:highlight>
            </a:endParaRPr>
          </a:p>
          <a:p>
            <a:pPr indent="0" lvl="0" marL="0" rtl="0" algn="l">
              <a:spcBef>
                <a:spcPts val="0"/>
              </a:spcBef>
              <a:spcAft>
                <a:spcPts val="0"/>
              </a:spcAft>
              <a:buClr>
                <a:schemeClr val="dk1"/>
              </a:buClr>
              <a:buSzPts val="1100"/>
              <a:buFont typeface="Arial"/>
              <a:buNone/>
            </a:pPr>
            <a:r>
              <a:rPr b="1" lang="en" sz="1000">
                <a:solidFill>
                  <a:srgbClr val="006E8E"/>
                </a:solidFill>
                <a:highlight>
                  <a:srgbClr val="FEFEFE"/>
                </a:highlight>
              </a:rPr>
              <a:t>Charitable Donation:</a:t>
            </a:r>
            <a:endParaRPr b="1" sz="1000">
              <a:solidFill>
                <a:srgbClr val="006E8E"/>
              </a:solidFill>
              <a:highlight>
                <a:srgbClr val="FEFEFE"/>
              </a:highlight>
            </a:endParaRPr>
          </a:p>
          <a:p>
            <a:pPr indent="0" lvl="0" marL="0" rtl="0" algn="l">
              <a:spcBef>
                <a:spcPts val="0"/>
              </a:spcBef>
              <a:spcAft>
                <a:spcPts val="0"/>
              </a:spcAft>
              <a:buClr>
                <a:schemeClr val="dk1"/>
              </a:buClr>
              <a:buSzPts val="1100"/>
              <a:buFont typeface="Arial"/>
              <a:buNone/>
            </a:pPr>
            <a:r>
              <a:rPr lang="en" sz="1000">
                <a:solidFill>
                  <a:srgbClr val="006E8E"/>
                </a:solidFill>
                <a:highlight>
                  <a:srgbClr val="FEFEFE"/>
                </a:highlight>
              </a:rPr>
              <a:t>Private donations from individual donors.</a:t>
            </a:r>
            <a:endParaRPr sz="1000">
              <a:solidFill>
                <a:schemeClr val="dk2"/>
              </a:solidFill>
            </a:endParaRPr>
          </a:p>
          <a:p>
            <a:pPr indent="0" lvl="0" marL="0" rtl="0" algn="l">
              <a:spcBef>
                <a:spcPts val="0"/>
              </a:spcBef>
              <a:spcAft>
                <a:spcPts val="0"/>
              </a:spcAft>
              <a:buClr>
                <a:schemeClr val="dk1"/>
              </a:buClr>
              <a:buSzPts val="1100"/>
              <a:buFont typeface="Arial"/>
              <a:buNone/>
            </a:pPr>
            <a:r>
              <a:rPr b="1" lang="en" sz="1000">
                <a:solidFill>
                  <a:srgbClr val="006E8E"/>
                </a:solidFill>
                <a:highlight>
                  <a:srgbClr val="FEFEFE"/>
                </a:highlight>
              </a:rPr>
              <a:t>Government Grant:</a:t>
            </a:r>
            <a:endParaRPr b="1" sz="1000">
              <a:solidFill>
                <a:srgbClr val="006E8E"/>
              </a:solidFill>
              <a:highlight>
                <a:srgbClr val="FEFEFE"/>
              </a:highlight>
            </a:endParaRPr>
          </a:p>
          <a:p>
            <a:pPr indent="0" lvl="0" marL="0" rtl="0" algn="l">
              <a:spcBef>
                <a:spcPts val="0"/>
              </a:spcBef>
              <a:spcAft>
                <a:spcPts val="0"/>
              </a:spcAft>
              <a:buClr>
                <a:schemeClr val="dk1"/>
              </a:buClr>
              <a:buSzPts val="1100"/>
              <a:buFont typeface="Arial"/>
              <a:buNone/>
            </a:pPr>
            <a:r>
              <a:rPr lang="en" sz="1000">
                <a:solidFill>
                  <a:srgbClr val="006E8E"/>
                </a:solidFill>
                <a:highlight>
                  <a:srgbClr val="FEFEFE"/>
                </a:highlight>
              </a:rPr>
              <a:t>Financial awards given by the federal, state, or local government to an eligible grantee.</a:t>
            </a:r>
            <a:endParaRPr sz="1000">
              <a:solidFill>
                <a:schemeClr val="dk2"/>
              </a:solidFill>
            </a:endParaRPr>
          </a:p>
          <a:p>
            <a:pPr indent="0" lvl="0" marL="0" rtl="0" algn="l">
              <a:spcBef>
                <a:spcPts val="0"/>
              </a:spcBef>
              <a:spcAft>
                <a:spcPts val="0"/>
              </a:spcAft>
              <a:buClr>
                <a:schemeClr val="dk1"/>
              </a:buClr>
              <a:buSzPts val="1100"/>
              <a:buFont typeface="Arial"/>
              <a:buNone/>
            </a:pPr>
            <a:r>
              <a:rPr b="1" lang="en" sz="1000">
                <a:solidFill>
                  <a:srgbClr val="006E8E"/>
                </a:solidFill>
                <a:highlight>
                  <a:srgbClr val="FEFEFE"/>
                </a:highlight>
              </a:rPr>
              <a:t>Program Service Income:</a:t>
            </a:r>
            <a:endParaRPr b="1" sz="1000">
              <a:solidFill>
                <a:srgbClr val="006E8E"/>
              </a:solidFill>
              <a:highlight>
                <a:srgbClr val="FEFEFE"/>
              </a:highlight>
            </a:endParaRPr>
          </a:p>
          <a:p>
            <a:pPr indent="0" lvl="0" marL="0" rtl="0" algn="l">
              <a:spcBef>
                <a:spcPts val="0"/>
              </a:spcBef>
              <a:spcAft>
                <a:spcPts val="0"/>
              </a:spcAft>
              <a:buClr>
                <a:schemeClr val="dk1"/>
              </a:buClr>
              <a:buSzPts val="1100"/>
              <a:buFont typeface="Arial"/>
              <a:buNone/>
            </a:pPr>
            <a:r>
              <a:rPr lang="en" sz="1000">
                <a:solidFill>
                  <a:srgbClr val="006E8E"/>
                </a:solidFill>
                <a:highlight>
                  <a:srgbClr val="FEFEFE"/>
                </a:highlight>
              </a:rPr>
              <a:t>Income earned by selling products or service related to the mission of the organization.</a:t>
            </a:r>
            <a:endParaRPr sz="1000">
              <a:solidFill>
                <a:schemeClr val="dk2"/>
              </a:solidFill>
            </a:endParaRPr>
          </a:p>
          <a:p>
            <a:pPr indent="0" lvl="0" marL="0" rtl="0" algn="l">
              <a:spcBef>
                <a:spcPts val="0"/>
              </a:spcBef>
              <a:spcAft>
                <a:spcPts val="0"/>
              </a:spcAft>
              <a:buClr>
                <a:schemeClr val="dk1"/>
              </a:buClr>
              <a:buSzPts val="1100"/>
              <a:buFont typeface="Arial"/>
              <a:buNone/>
            </a:pPr>
            <a:r>
              <a:rPr b="1" lang="en" sz="1000">
                <a:solidFill>
                  <a:srgbClr val="006E8E"/>
                </a:solidFill>
                <a:highlight>
                  <a:srgbClr val="FEFEFE"/>
                </a:highlight>
              </a:rPr>
              <a:t>Unspecified Revenue:</a:t>
            </a:r>
            <a:endParaRPr b="1" sz="1000">
              <a:solidFill>
                <a:srgbClr val="006E8E"/>
              </a:solidFill>
              <a:highlight>
                <a:srgbClr val="FEFEFE"/>
              </a:highlight>
            </a:endParaRPr>
          </a:p>
          <a:p>
            <a:pPr indent="0" lvl="0" marL="0" rtl="0" algn="l">
              <a:spcBef>
                <a:spcPts val="0"/>
              </a:spcBef>
              <a:spcAft>
                <a:spcPts val="0"/>
              </a:spcAft>
              <a:buClr>
                <a:schemeClr val="dk1"/>
              </a:buClr>
              <a:buSzPts val="1100"/>
              <a:buFont typeface="Arial"/>
              <a:buNone/>
            </a:pPr>
            <a:r>
              <a:rPr lang="en" sz="1000">
                <a:solidFill>
                  <a:srgbClr val="006E8E"/>
                </a:solidFill>
                <a:highlight>
                  <a:srgbClr val="FEFEFE"/>
                </a:highlight>
              </a:rPr>
              <a:t>Revenue from other unspecified resources.</a:t>
            </a:r>
            <a:endParaRPr sz="1000">
              <a:solidFill>
                <a:schemeClr val="dk2"/>
              </a:solidFill>
            </a:endParaRPr>
          </a:p>
          <a:p>
            <a:pPr indent="0" lvl="0" marL="0" rtl="0" algn="l">
              <a:spcBef>
                <a:spcPts val="0"/>
              </a:spcBef>
              <a:spcAft>
                <a:spcPts val="0"/>
              </a:spcAft>
              <a:buClr>
                <a:schemeClr val="dk1"/>
              </a:buClr>
              <a:buSzPts val="1100"/>
              <a:buFont typeface="Arial"/>
              <a:buNone/>
            </a:pPr>
            <a:r>
              <a:rPr b="1" lang="en" sz="1000">
                <a:solidFill>
                  <a:srgbClr val="006E8E"/>
                </a:solidFill>
                <a:highlight>
                  <a:srgbClr val="FEFEFE"/>
                </a:highlight>
              </a:rPr>
              <a:t>Revenue Diversification:</a:t>
            </a:r>
            <a:endParaRPr b="1" sz="1000">
              <a:solidFill>
                <a:srgbClr val="006E8E"/>
              </a:solidFill>
              <a:highlight>
                <a:srgbClr val="FEFEFE"/>
              </a:highlight>
            </a:endParaRPr>
          </a:p>
          <a:p>
            <a:pPr indent="0" lvl="0" marL="0" rtl="0" algn="l">
              <a:spcBef>
                <a:spcPts val="0"/>
              </a:spcBef>
              <a:spcAft>
                <a:spcPts val="0"/>
              </a:spcAft>
              <a:buClr>
                <a:schemeClr val="dk1"/>
              </a:buClr>
              <a:buSzPts val="1100"/>
              <a:buFont typeface="Arial"/>
              <a:buNone/>
            </a:pPr>
            <a:r>
              <a:rPr lang="en" sz="1000">
                <a:solidFill>
                  <a:srgbClr val="006E8E"/>
                </a:solidFill>
                <a:highlight>
                  <a:srgbClr val="FEFEFE"/>
                </a:highlight>
              </a:rPr>
              <a:t>The extent of revenue dispersion. The greater number of revenue stream, the higher diversification</a:t>
            </a:r>
            <a:endParaRPr sz="100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709d7b1b15_0_161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709d7b1b15_0_16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709d7b1b15_0_6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709d7b1b15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solidFill>
                <a:srgbClr val="222222"/>
              </a:solidFill>
              <a:highlight>
                <a:srgbClr val="FFFFFF"/>
              </a:highlight>
              <a:latin typeface="Roboto"/>
              <a:ea typeface="Roboto"/>
              <a:cs typeface="Roboto"/>
              <a:sym typeface="Roboto"/>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709d7b1b15_0_15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709d7b1b15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Dependent Variable and Independent variable</a:t>
            </a:r>
            <a:endParaRPr/>
          </a:p>
          <a:p>
            <a:pPr indent="0" lvl="0" marL="0" rtl="0" algn="l">
              <a:spcBef>
                <a:spcPts val="0"/>
              </a:spcBef>
              <a:spcAft>
                <a:spcPts val="0"/>
              </a:spcAft>
              <a:buNone/>
            </a:pPr>
            <a:r>
              <a:rPr lang="en"/>
              <a:t>Base level</a:t>
            </a:r>
            <a:endParaRPr/>
          </a:p>
          <a:p>
            <a:pPr indent="0" lvl="0" marL="0" rtl="0" algn="l">
              <a:spcBef>
                <a:spcPts val="0"/>
              </a:spcBef>
              <a:spcAft>
                <a:spcPts val="0"/>
              </a:spcAft>
              <a:buNone/>
            </a:pPr>
            <a:r>
              <a:rPr lang="en"/>
              <a:t>Example of AMCE: </a:t>
            </a:r>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g709d7b1b15_0_159: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709d7b1b15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g709d7b1b15_0_167: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709d7b1b15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g709d7b1b15_0_17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709d7b1b15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709d7b1b15_0_274: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709d7b1b15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g709d7b1b15_0_5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709d7b1b15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g709d7b1b15_0_162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709d7b1b15_0_16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Google Shape;256;g709d7b1b15_0_4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709d7b1b15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Google Shape;262;g709d7b1b15_0_279: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709d7b1b15_0_2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709d7b1b15_0_3: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709d7b1b15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6b4ee4aef8_0_183: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6b4ee4aef8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709d7b1b15_0_269: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709d7b1b15_0_2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en"/>
              <a:t>Charitable Donation:Private donations from individual donors.</a:t>
            </a:r>
            <a:endParaRPr/>
          </a:p>
          <a:p>
            <a:pPr indent="-298450" lvl="0" marL="457200" rtl="0" algn="l">
              <a:spcBef>
                <a:spcPts val="0"/>
              </a:spcBef>
              <a:spcAft>
                <a:spcPts val="0"/>
              </a:spcAft>
              <a:buSzPts val="1100"/>
              <a:buChar char="●"/>
            </a:pPr>
            <a:r>
              <a:rPr lang="en"/>
              <a:t>Government Grant:Financial awards given by the federal, state, or local government to an eligible grantee.</a:t>
            </a:r>
            <a:endParaRPr/>
          </a:p>
          <a:p>
            <a:pPr indent="-298450" lvl="0" marL="457200" rtl="0" algn="l">
              <a:spcBef>
                <a:spcPts val="0"/>
              </a:spcBef>
              <a:spcAft>
                <a:spcPts val="0"/>
              </a:spcAft>
              <a:buSzPts val="1100"/>
              <a:buChar char="●"/>
            </a:pPr>
            <a:r>
              <a:rPr lang="en"/>
              <a:t>Program Service Income:Income earned by selling products or service related to the mission of the organization.</a:t>
            </a:r>
            <a:endParaRPr/>
          </a:p>
          <a:p>
            <a:pPr indent="0" lvl="0" marL="457200" rtl="0" algn="l">
              <a:lnSpc>
                <a:spcPct val="115000"/>
              </a:lnSpc>
              <a:spcBef>
                <a:spcPts val="360"/>
              </a:spcBef>
              <a:spcAft>
                <a:spcPts val="0"/>
              </a:spcAft>
              <a:buNone/>
            </a:pPr>
            <a:r>
              <a:t/>
            </a:r>
            <a:endParaRPr sz="1400">
              <a:solidFill>
                <a:schemeClr val="dk2"/>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709d7b1b15_0_8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709d7b1b15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a:t>For Q1, existing studies find that the availability of accounting information has a positive impact on individual donations (Parsons, 2003). Accessible financial information is one of the factors that capture good governance (Harris, Petrovits &amp; Yetman, 2014). Donors take financial information, especially the program expenditure ratio, and favorable information, as a useful part of the donation process (Khumawala &amp; Gordon, 1997; Buchheit &amp; Parsons, 2006; Parsons, 2007). However, these studies focused mostly on expenditure and ignored the revenue information. Following the same mechanism, the study hypothesizes: H1 - the availability of information on revenue sources of nonprofit organizations will have a positive effect on the donor’s giving decision.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70c6860fcd_0_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70c6860fc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709d7b1b15_0_8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709d7b1b15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a:t>For Q2, the theoretical foundation of the interaction between different revenue sources lies in the mechanisms (Bekkers &amp; Wiepking, 2010) that drives charitable giving. On one side, donors are altruistic. They care about the need for support, the cost and benefit, and the efficacy of every dollar they spend. In this way, other revenue sources crowd out private contributions. On the other side, the ability to gain income from other resources proves a better competency and trustworthiness of the organization. As a result, other income sources attract donors in favor of better-performance nonprofits (Lu, 2015; Rose-Ackerman, 1986; Brooks, 1999; Okten &amp; Weisbrod, 2000; Posnett &amp; Sandler, 1989). Another argument is Andreoni’s (1989) model of impure altruism. As donors are also motivated by a “warm glow”, the magnitude of the crowding-out or crowding-in effect of other revenue sources is not significant. A rich body of empirical studies has tested the crowding-in and crowding-out effect of government funding and program service revenue. For government funding, some studies were in support of the crowding-out hypothesis(Andreoni, 1993; Bolton &amp; Katok, 1998; Sutter &amp; Weck-Hannemann, 2004; Eckel et al., 2005; Reeson &amp; Tisdell, 2008; Konow, 2010; Korenok et al., 2012; Isaac &amp; Norton, 2013; Kim &amp; Van Ryzin, 2014; Ottoni-Wilhelm et al., 2017), while others proved the existence of the crowding-in effect (Galbiati &amp; Vertova, 2008; Galbiatia &amp; Vertova, 2014). Some other studies find neither crowding-in or crowding-out effects are significant (Blanco et al., 2012; Wasif &amp; Prakash, 2017). For program service revenue, some studies confirmed its positive correlation with the charitable donation directly and indirectly(Okten &amp; Weisbrod, 2000; Trussel &amp; Parsons, 2007). Other studies find no significant crowd-out effect (Mardas &amp; Jacobs, 2004). Based on these studies, H2 - Individual donation, government funding, and program service income will have a positive or negative effect on the donor’s giving decision.</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6b4ee4aef8_0_21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6b4ee4aef8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a:t>For Q2, the theoretical foundation of the interaction between different revenue sources lies in the mechanisms (Bekkers &amp; Wiepking, 2010) that drives charitable giving. On one side, donors are altruistic. They care about the need for support, the cost and benefit, and the efficacy of every dollar they spend. In this way, other revenue sources crowd out private contributions. On the other side, the ability to gain income from other resources proves a better competency and trustworthiness of the organization. As a result, other income sources attract donors in favor of better-performance nonprofits (Lu, 2015; Rose-Ackerman, 1986; Brooks, 1999; Okten &amp; Weisbrod, 2000; Posnett &amp; Sandler, 1989). Another argument is Andreoni’s (1989) model of impure altruism. As donors are also motivated by a “warm glow”, the magnitude of the crowding-out or crowding-in effect of other revenue sources is not significant. A rich body of empirical studies has tested the crowding-in and crowding-out effect of government funding and program service revenue. For government funding, some studies were in support of the crowding-out hypothesis(Andreoni, 1993; Bolton &amp; Katok, 1998; Sutter &amp; Weck-Hannemann, 2004; Eckel et al., 2005; Reeson &amp; Tisdell, 2008; Konow, 2010; Korenok et al., 2012; Isaac &amp; Norton, 2013; Kim &amp; Van Ryzin, 2014; Ottoni-Wilhelm et al., 2017), while others proved the existence of the crowding-in effect (Galbiati &amp; Vertova, 2008; Galbiatia &amp; Vertova, 2014). Some other studies find neither crowding-in or crowding-out effects are significant (Blanco et al., 2012; Wasif &amp; Prakash, 2017). For program service revenue, some studies confirmed its positive correlation with the charitable donation directly and indirectly(Okten &amp; Weisbrod, 2000; Trussel &amp; Parsons, 2007). Other studies find no significant crowd-out effect (Mardas &amp; Jacobs, 2004). Based on these studies, H2 - Individual donation, government funding, and program service income will have a positive or negative effect on the donor’s giving decision.</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10" name="Shape 10"/>
        <p:cNvGrpSpPr/>
        <p:nvPr/>
      </p:nvGrpSpPr>
      <p:grpSpPr>
        <a:xfrm>
          <a:off x="0" y="0"/>
          <a:ext cx="0" cy="0"/>
          <a:chOff x="0" y="0"/>
          <a:chExt cx="0" cy="0"/>
        </a:xfrm>
      </p:grpSpPr>
      <p:sp>
        <p:nvSpPr>
          <p:cNvPr id="11" name="Google Shape;11;p2"/>
          <p:cNvSpPr txBox="1"/>
          <p:nvPr>
            <p:ph idx="1" type="subTitle"/>
          </p:nvPr>
        </p:nvSpPr>
        <p:spPr>
          <a:xfrm>
            <a:off x="1371600" y="4153560"/>
            <a:ext cx="6400800" cy="1752600"/>
          </a:xfrm>
          <a:prstGeom prst="rect">
            <a:avLst/>
          </a:prstGeom>
          <a:noFill/>
          <a:ln>
            <a:noFill/>
          </a:ln>
        </p:spPr>
        <p:txBody>
          <a:bodyPr anchorCtr="0" anchor="t" bIns="45700" lIns="91425" spcFirstLastPara="1" rIns="91425" wrap="square" tIns="45700">
            <a:noAutofit/>
          </a:bodyPr>
          <a:lstStyle>
            <a:lvl1pPr lvl="0" algn="ctr">
              <a:spcBef>
                <a:spcPts val="600"/>
              </a:spcBef>
              <a:spcAft>
                <a:spcPts val="0"/>
              </a:spcAft>
              <a:buClr>
                <a:schemeClr val="dk1"/>
              </a:buClr>
              <a:buSzPts val="3000"/>
              <a:buFont typeface="Arial"/>
              <a:buNone/>
              <a:defRPr sz="3000">
                <a:solidFill>
                  <a:schemeClr val="dk1"/>
                </a:solidFill>
              </a:defRPr>
            </a:lvl1pPr>
            <a:lvl2pPr lvl="1" algn="l">
              <a:spcBef>
                <a:spcPts val="360"/>
              </a:spcBef>
              <a:spcAft>
                <a:spcPts val="0"/>
              </a:spcAft>
              <a:buClr>
                <a:schemeClr val="dk2"/>
              </a:buClr>
              <a:buSzPts val="1800"/>
              <a:buChar char="–"/>
              <a:defRPr/>
            </a:lvl2pPr>
            <a:lvl3pPr lvl="2" algn="l">
              <a:spcBef>
                <a:spcPts val="360"/>
              </a:spcBef>
              <a:spcAft>
                <a:spcPts val="0"/>
              </a:spcAft>
              <a:buClr>
                <a:schemeClr val="dk2"/>
              </a:buClr>
              <a:buSzPts val="1800"/>
              <a:buChar char="•"/>
              <a:defRPr/>
            </a:lvl3pPr>
            <a:lvl4pPr lvl="3" algn="l">
              <a:spcBef>
                <a:spcPts val="360"/>
              </a:spcBef>
              <a:spcAft>
                <a:spcPts val="0"/>
              </a:spcAft>
              <a:buClr>
                <a:schemeClr val="dk2"/>
              </a:buClr>
              <a:buSzPts val="1800"/>
              <a:buChar char="–"/>
              <a:defRPr/>
            </a:lvl4pPr>
            <a:lvl5pPr lvl="4" algn="l">
              <a:spcBef>
                <a:spcPts val="360"/>
              </a:spcBef>
              <a:spcAft>
                <a:spcPts val="0"/>
              </a:spcAft>
              <a:buClr>
                <a:schemeClr val="dk2"/>
              </a:buClr>
              <a:buSzPts val="1800"/>
              <a:buChar char="»"/>
              <a:defRPr/>
            </a:lvl5pPr>
            <a:lvl6pPr lvl="5" algn="l">
              <a:spcBef>
                <a:spcPts val="360"/>
              </a:spcBef>
              <a:spcAft>
                <a:spcPts val="0"/>
              </a:spcAft>
              <a:buClr>
                <a:srgbClr val="5F5F5F"/>
              </a:buClr>
              <a:buSzPts val="1800"/>
              <a:buChar char="»"/>
              <a:defRPr/>
            </a:lvl6pPr>
            <a:lvl7pPr lvl="6" algn="l">
              <a:spcBef>
                <a:spcPts val="360"/>
              </a:spcBef>
              <a:spcAft>
                <a:spcPts val="0"/>
              </a:spcAft>
              <a:buClr>
                <a:srgbClr val="5F5F5F"/>
              </a:buClr>
              <a:buSzPts val="1800"/>
              <a:buChar char="»"/>
              <a:defRPr/>
            </a:lvl7pPr>
            <a:lvl8pPr lvl="7" algn="l">
              <a:spcBef>
                <a:spcPts val="360"/>
              </a:spcBef>
              <a:spcAft>
                <a:spcPts val="0"/>
              </a:spcAft>
              <a:buClr>
                <a:srgbClr val="5F5F5F"/>
              </a:buClr>
              <a:buSzPts val="1800"/>
              <a:buChar char="»"/>
              <a:defRPr/>
            </a:lvl8pPr>
            <a:lvl9pPr lvl="8" algn="l">
              <a:spcBef>
                <a:spcPts val="360"/>
              </a:spcBef>
              <a:spcAft>
                <a:spcPts val="0"/>
              </a:spcAft>
              <a:buClr>
                <a:srgbClr val="5F5F5F"/>
              </a:buClr>
              <a:buSzPts val="1800"/>
              <a:buChar char="»"/>
              <a:defRPr/>
            </a:lvl9pPr>
          </a:lstStyle>
          <a:p/>
        </p:txBody>
      </p:sp>
      <p:sp>
        <p:nvSpPr>
          <p:cNvPr id="12" name="Google Shape;12;p2"/>
          <p:cNvSpPr txBox="1"/>
          <p:nvPr>
            <p:ph type="ctrTitle"/>
          </p:nvPr>
        </p:nvSpPr>
        <p:spPr>
          <a:xfrm>
            <a:off x="685800" y="2397785"/>
            <a:ext cx="7772400" cy="1470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44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pic>
        <p:nvPicPr>
          <p:cNvPr id="13" name="Google Shape;13;p2"/>
          <p:cNvPicPr preferRelativeResize="0"/>
          <p:nvPr/>
        </p:nvPicPr>
        <p:blipFill rotWithShape="1">
          <a:blip r:embed="rId2">
            <a:alphaModFix/>
          </a:blip>
          <a:srcRect b="0" l="0" r="0" t="0"/>
          <a:stretch/>
        </p:blipFill>
        <p:spPr>
          <a:xfrm>
            <a:off x="422725" y="482600"/>
            <a:ext cx="2622604" cy="778991"/>
          </a:xfrm>
          <a:prstGeom prst="rect">
            <a:avLst/>
          </a:prstGeom>
          <a:noFill/>
          <a:ln>
            <a:noFill/>
          </a:ln>
        </p:spPr>
      </p:pic>
    </p:spTree>
  </p:cSld>
  <p:clrMapOvr>
    <a:masterClrMapping/>
  </p:clrMapOvr>
  <p:extLst>
    <p:ext uri="{DCECCB84-F9BA-43D5-87BE-67443E8EF086}">
      <p15:sldGuideLst>
        <p15:guide id="1" orient="horz" pos="304">
          <p15:clr>
            <a:srgbClr val="FBAE40"/>
          </p15:clr>
        </p15:guide>
        <p15:guide id="2" pos="1920">
          <p15:clr>
            <a:srgbClr val="FBAE40"/>
          </p15:clr>
        </p15:guide>
        <p15:guide id="3" pos="26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49" name="Shape 49"/>
        <p:cNvGrpSpPr/>
        <p:nvPr/>
      </p:nvGrpSpPr>
      <p:grpSpPr>
        <a:xfrm>
          <a:off x="0" y="0"/>
          <a:ext cx="0" cy="0"/>
          <a:chOff x="0" y="0"/>
          <a:chExt cx="0" cy="0"/>
        </a:xfrm>
      </p:grpSpPr>
      <p:sp>
        <p:nvSpPr>
          <p:cNvPr id="50" name="Google Shape;50;p11"/>
          <p:cNvSpPr txBox="1"/>
          <p:nvPr>
            <p:ph type="title"/>
          </p:nvPr>
        </p:nvSpPr>
        <p:spPr>
          <a:xfrm>
            <a:off x="457200" y="943800"/>
            <a:ext cx="8229600" cy="807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1"/>
          <p:cNvSpPr txBox="1"/>
          <p:nvPr>
            <p:ph idx="1" type="body"/>
          </p:nvPr>
        </p:nvSpPr>
        <p:spPr>
          <a:xfrm rot="5400000">
            <a:off x="2448750" y="-133350"/>
            <a:ext cx="4246500"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2"/>
              </a:buClr>
              <a:buSzPts val="1800"/>
              <a:buChar char="•"/>
              <a:defRPr/>
            </a:lvl1pPr>
            <a:lvl2pPr indent="-342900" lvl="1" marL="914400" algn="l">
              <a:spcBef>
                <a:spcPts val="360"/>
              </a:spcBef>
              <a:spcAft>
                <a:spcPts val="0"/>
              </a:spcAft>
              <a:buClr>
                <a:schemeClr val="dk2"/>
              </a:buClr>
              <a:buSzPts val="1800"/>
              <a:buChar char="–"/>
              <a:defRPr/>
            </a:lvl2pPr>
            <a:lvl3pPr indent="-342900" lvl="2" marL="1371600" algn="l">
              <a:spcBef>
                <a:spcPts val="360"/>
              </a:spcBef>
              <a:spcAft>
                <a:spcPts val="0"/>
              </a:spcAft>
              <a:buClr>
                <a:schemeClr val="dk2"/>
              </a:buClr>
              <a:buSzPts val="1800"/>
              <a:buChar char="•"/>
              <a:defRPr/>
            </a:lvl3pPr>
            <a:lvl4pPr indent="-342900" lvl="3" marL="1828800" algn="l">
              <a:spcBef>
                <a:spcPts val="360"/>
              </a:spcBef>
              <a:spcAft>
                <a:spcPts val="0"/>
              </a:spcAft>
              <a:buClr>
                <a:schemeClr val="dk2"/>
              </a:buClr>
              <a:buSzPts val="1800"/>
              <a:buChar char="–"/>
              <a:defRPr/>
            </a:lvl4pPr>
            <a:lvl5pPr indent="-342900" lvl="4" marL="2286000" algn="l">
              <a:spcBef>
                <a:spcPts val="360"/>
              </a:spcBef>
              <a:spcAft>
                <a:spcPts val="0"/>
              </a:spcAft>
              <a:buClr>
                <a:schemeClr val="dk2"/>
              </a:buClr>
              <a:buSzPts val="1800"/>
              <a:buChar char="»"/>
              <a:defRPr/>
            </a:lvl5pPr>
            <a:lvl6pPr indent="-342900" lvl="5" marL="2743200" algn="l">
              <a:spcBef>
                <a:spcPts val="360"/>
              </a:spcBef>
              <a:spcAft>
                <a:spcPts val="0"/>
              </a:spcAft>
              <a:buClr>
                <a:srgbClr val="5F5F5F"/>
              </a:buClr>
              <a:buSzPts val="1800"/>
              <a:buChar char="»"/>
              <a:defRPr/>
            </a:lvl6pPr>
            <a:lvl7pPr indent="-342900" lvl="6" marL="3200400" algn="l">
              <a:spcBef>
                <a:spcPts val="360"/>
              </a:spcBef>
              <a:spcAft>
                <a:spcPts val="0"/>
              </a:spcAft>
              <a:buClr>
                <a:srgbClr val="5F5F5F"/>
              </a:buClr>
              <a:buSzPts val="1800"/>
              <a:buChar char="»"/>
              <a:defRPr/>
            </a:lvl7pPr>
            <a:lvl8pPr indent="-342900" lvl="7" marL="3657600" algn="l">
              <a:spcBef>
                <a:spcPts val="360"/>
              </a:spcBef>
              <a:spcAft>
                <a:spcPts val="0"/>
              </a:spcAft>
              <a:buClr>
                <a:srgbClr val="5F5F5F"/>
              </a:buClr>
              <a:buSzPts val="1800"/>
              <a:buChar char="»"/>
              <a:defRPr/>
            </a:lvl8pPr>
            <a:lvl9pPr indent="-342900" lvl="8" marL="4114800" algn="l">
              <a:spcBef>
                <a:spcPts val="360"/>
              </a:spcBef>
              <a:spcAft>
                <a:spcPts val="0"/>
              </a:spcAft>
              <a:buClr>
                <a:srgbClr val="5F5F5F"/>
              </a:buClr>
              <a:buSzPts val="1800"/>
              <a:buChar char="»"/>
              <a:defRPr/>
            </a:lvl9pPr>
          </a:lstStyle>
          <a:p/>
        </p:txBody>
      </p:sp>
      <p:sp>
        <p:nvSpPr>
          <p:cNvPr id="52" name="Google Shape;52;p11"/>
          <p:cNvSpPr txBox="1"/>
          <p:nvPr>
            <p:ph idx="12" type="sldNum"/>
          </p:nvPr>
        </p:nvSpPr>
        <p:spPr>
          <a:xfrm>
            <a:off x="6553200" y="6245226"/>
            <a:ext cx="2133600" cy="4764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53" name="Shape 53"/>
        <p:cNvGrpSpPr/>
        <p:nvPr/>
      </p:nvGrpSpPr>
      <p:grpSpPr>
        <a:xfrm>
          <a:off x="0" y="0"/>
          <a:ext cx="0" cy="0"/>
          <a:chOff x="0" y="0"/>
          <a:chExt cx="0" cy="0"/>
        </a:xfrm>
      </p:grpSpPr>
      <p:sp>
        <p:nvSpPr>
          <p:cNvPr id="54" name="Google Shape;54;p12"/>
          <p:cNvSpPr txBox="1"/>
          <p:nvPr>
            <p:ph type="title"/>
          </p:nvPr>
        </p:nvSpPr>
        <p:spPr>
          <a:xfrm rot="5400000">
            <a:off x="5113800" y="2484771"/>
            <a:ext cx="5088600" cy="2057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2"/>
          <p:cNvSpPr txBox="1"/>
          <p:nvPr>
            <p:ph idx="1" type="body"/>
          </p:nvPr>
        </p:nvSpPr>
        <p:spPr>
          <a:xfrm rot="5400000">
            <a:off x="922800" y="503571"/>
            <a:ext cx="5088600"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2"/>
              </a:buClr>
              <a:buSzPts val="1800"/>
              <a:buChar char="•"/>
              <a:defRPr/>
            </a:lvl1pPr>
            <a:lvl2pPr indent="-342900" lvl="1" marL="914400" algn="l">
              <a:spcBef>
                <a:spcPts val="360"/>
              </a:spcBef>
              <a:spcAft>
                <a:spcPts val="0"/>
              </a:spcAft>
              <a:buClr>
                <a:schemeClr val="dk2"/>
              </a:buClr>
              <a:buSzPts val="1800"/>
              <a:buChar char="–"/>
              <a:defRPr/>
            </a:lvl2pPr>
            <a:lvl3pPr indent="-342900" lvl="2" marL="1371600" algn="l">
              <a:spcBef>
                <a:spcPts val="360"/>
              </a:spcBef>
              <a:spcAft>
                <a:spcPts val="0"/>
              </a:spcAft>
              <a:buClr>
                <a:schemeClr val="dk2"/>
              </a:buClr>
              <a:buSzPts val="1800"/>
              <a:buChar char="•"/>
              <a:defRPr/>
            </a:lvl3pPr>
            <a:lvl4pPr indent="-342900" lvl="3" marL="1828800" algn="l">
              <a:spcBef>
                <a:spcPts val="360"/>
              </a:spcBef>
              <a:spcAft>
                <a:spcPts val="0"/>
              </a:spcAft>
              <a:buClr>
                <a:schemeClr val="dk2"/>
              </a:buClr>
              <a:buSzPts val="1800"/>
              <a:buChar char="–"/>
              <a:defRPr/>
            </a:lvl4pPr>
            <a:lvl5pPr indent="-342900" lvl="4" marL="2286000" algn="l">
              <a:spcBef>
                <a:spcPts val="360"/>
              </a:spcBef>
              <a:spcAft>
                <a:spcPts val="0"/>
              </a:spcAft>
              <a:buClr>
                <a:schemeClr val="dk2"/>
              </a:buClr>
              <a:buSzPts val="1800"/>
              <a:buChar char="»"/>
              <a:defRPr/>
            </a:lvl5pPr>
            <a:lvl6pPr indent="-342900" lvl="5" marL="2743200" algn="l">
              <a:spcBef>
                <a:spcPts val="360"/>
              </a:spcBef>
              <a:spcAft>
                <a:spcPts val="0"/>
              </a:spcAft>
              <a:buClr>
                <a:srgbClr val="5F5F5F"/>
              </a:buClr>
              <a:buSzPts val="1800"/>
              <a:buChar char="»"/>
              <a:defRPr/>
            </a:lvl6pPr>
            <a:lvl7pPr indent="-342900" lvl="6" marL="3200400" algn="l">
              <a:spcBef>
                <a:spcPts val="360"/>
              </a:spcBef>
              <a:spcAft>
                <a:spcPts val="0"/>
              </a:spcAft>
              <a:buClr>
                <a:srgbClr val="5F5F5F"/>
              </a:buClr>
              <a:buSzPts val="1800"/>
              <a:buChar char="»"/>
              <a:defRPr/>
            </a:lvl7pPr>
            <a:lvl8pPr indent="-342900" lvl="7" marL="3657600" algn="l">
              <a:spcBef>
                <a:spcPts val="360"/>
              </a:spcBef>
              <a:spcAft>
                <a:spcPts val="0"/>
              </a:spcAft>
              <a:buClr>
                <a:srgbClr val="5F5F5F"/>
              </a:buClr>
              <a:buSzPts val="1800"/>
              <a:buChar char="»"/>
              <a:defRPr/>
            </a:lvl8pPr>
            <a:lvl9pPr indent="-342900" lvl="8" marL="4114800" algn="l">
              <a:spcBef>
                <a:spcPts val="360"/>
              </a:spcBef>
              <a:spcAft>
                <a:spcPts val="0"/>
              </a:spcAft>
              <a:buClr>
                <a:srgbClr val="5F5F5F"/>
              </a:buClr>
              <a:buSzPts val="1800"/>
              <a:buChar char="»"/>
              <a:defRPr/>
            </a:lvl9pPr>
          </a:lstStyle>
          <a:p/>
        </p:txBody>
      </p:sp>
      <p:sp>
        <p:nvSpPr>
          <p:cNvPr id="56" name="Google Shape;56;p12"/>
          <p:cNvSpPr txBox="1"/>
          <p:nvPr>
            <p:ph idx="12" type="sldNum"/>
          </p:nvPr>
        </p:nvSpPr>
        <p:spPr>
          <a:xfrm>
            <a:off x="6553200" y="6245226"/>
            <a:ext cx="2133600" cy="4764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_HEADER_1">
  <p:cSld name="SECTION_HEADER_1">
    <p:spTree>
      <p:nvGrpSpPr>
        <p:cNvPr id="57" name="Shape 57"/>
        <p:cNvGrpSpPr/>
        <p:nvPr/>
      </p:nvGrpSpPr>
      <p:grpSpPr>
        <a:xfrm>
          <a:off x="0" y="0"/>
          <a:ext cx="0" cy="0"/>
          <a:chOff x="0" y="0"/>
          <a:chExt cx="0" cy="0"/>
        </a:xfrm>
      </p:grpSpPr>
      <p:sp>
        <p:nvSpPr>
          <p:cNvPr id="58" name="Google Shape;58;p13"/>
          <p:cNvSpPr txBox="1"/>
          <p:nvPr>
            <p:ph type="title"/>
          </p:nvPr>
        </p:nvSpPr>
        <p:spPr>
          <a:xfrm>
            <a:off x="311700" y="2867800"/>
            <a:ext cx="8520600" cy="1122300"/>
          </a:xfrm>
          <a:prstGeom prst="rect">
            <a:avLst/>
          </a:prstGeom>
        </p:spPr>
        <p:txBody>
          <a:bodyPr anchorCtr="0" anchor="ctr" bIns="45700" lIns="91425" spcFirstLastPara="1" rIns="91425" wrap="square" tIns="45700">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59" name="Google Shape;59;p13"/>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60" name="Shape 60"/>
        <p:cNvGrpSpPr/>
        <p:nvPr/>
      </p:nvGrpSpPr>
      <p:grpSpPr>
        <a:xfrm>
          <a:off x="0" y="0"/>
          <a:ext cx="0" cy="0"/>
          <a:chOff x="0" y="0"/>
          <a:chExt cx="0" cy="0"/>
        </a:xfrm>
      </p:grpSpPr>
      <p:sp>
        <p:nvSpPr>
          <p:cNvPr id="61" name="Google Shape;61;p14"/>
          <p:cNvSpPr txBox="1"/>
          <p:nvPr>
            <p:ph hasCustomPrompt="1" type="title"/>
          </p:nvPr>
        </p:nvSpPr>
        <p:spPr>
          <a:xfrm>
            <a:off x="311700" y="1474833"/>
            <a:ext cx="8520600" cy="2618100"/>
          </a:xfrm>
          <a:prstGeom prst="rect">
            <a:avLst/>
          </a:prstGeom>
        </p:spPr>
        <p:txBody>
          <a:bodyPr anchorCtr="0" anchor="b" bIns="45700" lIns="91425" spcFirstLastPara="1" rIns="91425" wrap="square" tIns="45700">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62" name="Google Shape;62;p14"/>
          <p:cNvSpPr txBox="1"/>
          <p:nvPr>
            <p:ph idx="1" type="body"/>
          </p:nvPr>
        </p:nvSpPr>
        <p:spPr>
          <a:xfrm>
            <a:off x="311700" y="4202967"/>
            <a:ext cx="8520600" cy="1734300"/>
          </a:xfrm>
          <a:prstGeom prst="rect">
            <a:avLst/>
          </a:prstGeom>
        </p:spPr>
        <p:txBody>
          <a:bodyPr anchorCtr="0" anchor="t" bIns="45700" lIns="91425" spcFirstLastPara="1" rIns="91425" wrap="square" tIns="45700">
            <a:noAutofit/>
          </a:bodyPr>
          <a:lstStyle>
            <a:lvl1pPr indent="-368300" lvl="0" marL="457200" rtl="0" algn="ctr">
              <a:spcBef>
                <a:spcPts val="440"/>
              </a:spcBef>
              <a:spcAft>
                <a:spcPts val="0"/>
              </a:spcAft>
              <a:buSzPts val="2200"/>
              <a:buChar char="•"/>
              <a:defRPr/>
            </a:lvl1pPr>
            <a:lvl2pPr indent="-342900" lvl="1" marL="914400" rtl="0" algn="ctr">
              <a:spcBef>
                <a:spcPts val="360"/>
              </a:spcBef>
              <a:spcAft>
                <a:spcPts val="0"/>
              </a:spcAft>
              <a:buSzPts val="1800"/>
              <a:buChar char="–"/>
              <a:defRPr/>
            </a:lvl2pPr>
            <a:lvl3pPr indent="-330200" lvl="2" marL="1371600" rtl="0" algn="ctr">
              <a:spcBef>
                <a:spcPts val="320"/>
              </a:spcBef>
              <a:spcAft>
                <a:spcPts val="0"/>
              </a:spcAft>
              <a:buSzPts val="1600"/>
              <a:buChar char="•"/>
              <a:defRPr/>
            </a:lvl3pPr>
            <a:lvl4pPr indent="-317500" lvl="3" marL="1828800" rtl="0" algn="ctr">
              <a:spcBef>
                <a:spcPts val="280"/>
              </a:spcBef>
              <a:spcAft>
                <a:spcPts val="0"/>
              </a:spcAft>
              <a:buSzPts val="1400"/>
              <a:buChar char="–"/>
              <a:defRPr/>
            </a:lvl4pPr>
            <a:lvl5pPr indent="-317500" lvl="4" marL="2286000" rtl="0" algn="ctr">
              <a:spcBef>
                <a:spcPts val="280"/>
              </a:spcBef>
              <a:spcAft>
                <a:spcPts val="0"/>
              </a:spcAft>
              <a:buSzPts val="1400"/>
              <a:buChar char="»"/>
              <a:defRPr/>
            </a:lvl5pPr>
            <a:lvl6pPr indent="-317500" lvl="5" marL="2743200" rtl="0" algn="ctr">
              <a:spcBef>
                <a:spcPts val="280"/>
              </a:spcBef>
              <a:spcAft>
                <a:spcPts val="0"/>
              </a:spcAft>
              <a:buSzPts val="1400"/>
              <a:buChar char="»"/>
              <a:defRPr/>
            </a:lvl6pPr>
            <a:lvl7pPr indent="-317500" lvl="6" marL="3200400" rtl="0" algn="ctr">
              <a:spcBef>
                <a:spcPts val="280"/>
              </a:spcBef>
              <a:spcAft>
                <a:spcPts val="0"/>
              </a:spcAft>
              <a:buSzPts val="1400"/>
              <a:buChar char="»"/>
              <a:defRPr/>
            </a:lvl7pPr>
            <a:lvl8pPr indent="-317500" lvl="7" marL="3657600" rtl="0" algn="ctr">
              <a:spcBef>
                <a:spcPts val="280"/>
              </a:spcBef>
              <a:spcAft>
                <a:spcPts val="0"/>
              </a:spcAft>
              <a:buSzPts val="1400"/>
              <a:buChar char="»"/>
              <a:defRPr/>
            </a:lvl8pPr>
            <a:lvl9pPr indent="-317500" lvl="8" marL="4114800" rtl="0" algn="ctr">
              <a:spcBef>
                <a:spcPts val="280"/>
              </a:spcBef>
              <a:spcAft>
                <a:spcPts val="0"/>
              </a:spcAft>
              <a:buSzPts val="1400"/>
              <a:buChar char="»"/>
              <a:defRPr/>
            </a:lvl9pPr>
          </a:lstStyle>
          <a:p/>
        </p:txBody>
      </p:sp>
      <p:sp>
        <p:nvSpPr>
          <p:cNvPr id="63" name="Google Shape;63;p14"/>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4" name="Shape 14"/>
        <p:cNvGrpSpPr/>
        <p:nvPr/>
      </p:nvGrpSpPr>
      <p:grpSpPr>
        <a:xfrm>
          <a:off x="0" y="0"/>
          <a:ext cx="0" cy="0"/>
          <a:chOff x="0" y="0"/>
          <a:chExt cx="0" cy="0"/>
        </a:xfrm>
      </p:grpSpPr>
      <p:sp>
        <p:nvSpPr>
          <p:cNvPr id="15" name="Google Shape;15;p3"/>
          <p:cNvSpPr txBox="1"/>
          <p:nvPr>
            <p:ph type="title"/>
          </p:nvPr>
        </p:nvSpPr>
        <p:spPr>
          <a:xfrm>
            <a:off x="457200" y="943800"/>
            <a:ext cx="8229600" cy="807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 type="body"/>
          </p:nvPr>
        </p:nvSpPr>
        <p:spPr>
          <a:xfrm>
            <a:off x="457200" y="1858200"/>
            <a:ext cx="8229600" cy="42465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2"/>
              </a:buClr>
              <a:buSzPts val="1800"/>
              <a:buChar char="•"/>
              <a:defRPr/>
            </a:lvl1pPr>
            <a:lvl2pPr indent="-342900" lvl="1" marL="914400" algn="l">
              <a:spcBef>
                <a:spcPts val="360"/>
              </a:spcBef>
              <a:spcAft>
                <a:spcPts val="0"/>
              </a:spcAft>
              <a:buClr>
                <a:schemeClr val="dk2"/>
              </a:buClr>
              <a:buSzPts val="1800"/>
              <a:buChar char="–"/>
              <a:defRPr/>
            </a:lvl2pPr>
            <a:lvl3pPr indent="-342900" lvl="2" marL="1371600" algn="l">
              <a:spcBef>
                <a:spcPts val="360"/>
              </a:spcBef>
              <a:spcAft>
                <a:spcPts val="0"/>
              </a:spcAft>
              <a:buClr>
                <a:schemeClr val="dk2"/>
              </a:buClr>
              <a:buSzPts val="1800"/>
              <a:buChar char="•"/>
              <a:defRPr/>
            </a:lvl3pPr>
            <a:lvl4pPr indent="-342900" lvl="3" marL="1828800" algn="l">
              <a:spcBef>
                <a:spcPts val="360"/>
              </a:spcBef>
              <a:spcAft>
                <a:spcPts val="0"/>
              </a:spcAft>
              <a:buClr>
                <a:schemeClr val="dk2"/>
              </a:buClr>
              <a:buSzPts val="1800"/>
              <a:buChar char="–"/>
              <a:defRPr/>
            </a:lvl4pPr>
            <a:lvl5pPr indent="-342900" lvl="4" marL="2286000" algn="l">
              <a:spcBef>
                <a:spcPts val="360"/>
              </a:spcBef>
              <a:spcAft>
                <a:spcPts val="0"/>
              </a:spcAft>
              <a:buClr>
                <a:schemeClr val="dk2"/>
              </a:buClr>
              <a:buSzPts val="1800"/>
              <a:buChar char="»"/>
              <a:defRPr/>
            </a:lvl5pPr>
            <a:lvl6pPr indent="-342900" lvl="5" marL="2743200" algn="l">
              <a:spcBef>
                <a:spcPts val="360"/>
              </a:spcBef>
              <a:spcAft>
                <a:spcPts val="0"/>
              </a:spcAft>
              <a:buClr>
                <a:srgbClr val="5F5F5F"/>
              </a:buClr>
              <a:buSzPts val="1800"/>
              <a:buChar char="»"/>
              <a:defRPr/>
            </a:lvl6pPr>
            <a:lvl7pPr indent="-342900" lvl="6" marL="3200400" algn="l">
              <a:spcBef>
                <a:spcPts val="360"/>
              </a:spcBef>
              <a:spcAft>
                <a:spcPts val="0"/>
              </a:spcAft>
              <a:buClr>
                <a:srgbClr val="5F5F5F"/>
              </a:buClr>
              <a:buSzPts val="1800"/>
              <a:buChar char="»"/>
              <a:defRPr/>
            </a:lvl7pPr>
            <a:lvl8pPr indent="-342900" lvl="7" marL="3657600" algn="l">
              <a:spcBef>
                <a:spcPts val="360"/>
              </a:spcBef>
              <a:spcAft>
                <a:spcPts val="0"/>
              </a:spcAft>
              <a:buClr>
                <a:srgbClr val="5F5F5F"/>
              </a:buClr>
              <a:buSzPts val="1800"/>
              <a:buChar char="»"/>
              <a:defRPr/>
            </a:lvl8pPr>
            <a:lvl9pPr indent="-342900" lvl="8" marL="4114800" algn="l">
              <a:spcBef>
                <a:spcPts val="360"/>
              </a:spcBef>
              <a:spcAft>
                <a:spcPts val="0"/>
              </a:spcAft>
              <a:buClr>
                <a:srgbClr val="5F5F5F"/>
              </a:buClr>
              <a:buSzPts val="1800"/>
              <a:buChar char="»"/>
              <a:defRPr/>
            </a:lvl9pPr>
          </a:lstStyle>
          <a:p/>
        </p:txBody>
      </p:sp>
      <p:sp>
        <p:nvSpPr>
          <p:cNvPr id="17" name="Google Shape;17;p3"/>
          <p:cNvSpPr txBox="1"/>
          <p:nvPr>
            <p:ph idx="12" type="sldNum"/>
          </p:nvPr>
        </p:nvSpPr>
        <p:spPr>
          <a:xfrm>
            <a:off x="6553200" y="6245226"/>
            <a:ext cx="2133600" cy="4764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8" name="Shape 18"/>
        <p:cNvGrpSpPr/>
        <p:nvPr/>
      </p:nvGrpSpPr>
      <p:grpSpPr>
        <a:xfrm>
          <a:off x="0" y="0"/>
          <a:ext cx="0" cy="0"/>
          <a:chOff x="0" y="0"/>
          <a:chExt cx="0" cy="0"/>
        </a:xfrm>
      </p:grpSpPr>
      <p:sp>
        <p:nvSpPr>
          <p:cNvPr id="19" name="Google Shape;19;p4"/>
          <p:cNvSpPr txBox="1"/>
          <p:nvPr>
            <p:ph type="title"/>
          </p:nvPr>
        </p:nvSpPr>
        <p:spPr>
          <a:xfrm>
            <a:off x="722313" y="4406902"/>
            <a:ext cx="7772400" cy="13620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3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4"/>
          <p:cNvSpPr txBox="1"/>
          <p:nvPr>
            <p:ph idx="1" type="body"/>
          </p:nvPr>
        </p:nvSpPr>
        <p:spPr>
          <a:xfrm>
            <a:off x="722313" y="2906713"/>
            <a:ext cx="7772400" cy="150030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2"/>
              </a:buClr>
              <a:buSzPts val="2000"/>
              <a:buFont typeface="Arial"/>
              <a:buNone/>
              <a:defRPr sz="2000"/>
            </a:lvl1pPr>
            <a:lvl2pPr indent="-228600" lvl="1" marL="914400" algn="l">
              <a:spcBef>
                <a:spcPts val="360"/>
              </a:spcBef>
              <a:spcAft>
                <a:spcPts val="0"/>
              </a:spcAft>
              <a:buClr>
                <a:schemeClr val="dk2"/>
              </a:buClr>
              <a:buSzPts val="1800"/>
              <a:buFont typeface="Arial"/>
              <a:buNone/>
              <a:defRPr sz="1800"/>
            </a:lvl2pPr>
            <a:lvl3pPr indent="-228600" lvl="2" marL="1371600" algn="l">
              <a:spcBef>
                <a:spcPts val="320"/>
              </a:spcBef>
              <a:spcAft>
                <a:spcPts val="0"/>
              </a:spcAft>
              <a:buClr>
                <a:schemeClr val="dk2"/>
              </a:buClr>
              <a:buSzPts val="1600"/>
              <a:buFont typeface="Arial"/>
              <a:buNone/>
              <a:defRPr sz="1600"/>
            </a:lvl3pPr>
            <a:lvl4pPr indent="-228600" lvl="3" marL="1828800" algn="l">
              <a:spcBef>
                <a:spcPts val="280"/>
              </a:spcBef>
              <a:spcAft>
                <a:spcPts val="0"/>
              </a:spcAft>
              <a:buClr>
                <a:schemeClr val="dk2"/>
              </a:buClr>
              <a:buSzPts val="1400"/>
              <a:buFont typeface="Arial"/>
              <a:buNone/>
              <a:defRPr sz="1400"/>
            </a:lvl4pPr>
            <a:lvl5pPr indent="-228600" lvl="4" marL="2286000" algn="l">
              <a:spcBef>
                <a:spcPts val="280"/>
              </a:spcBef>
              <a:spcAft>
                <a:spcPts val="0"/>
              </a:spcAft>
              <a:buClr>
                <a:schemeClr val="dk2"/>
              </a:buClr>
              <a:buSzPts val="1400"/>
              <a:buFont typeface="Arial"/>
              <a:buNone/>
              <a:defRPr sz="1400"/>
            </a:lvl5pPr>
            <a:lvl6pPr indent="-228600" lvl="5" marL="2743200" algn="l">
              <a:spcBef>
                <a:spcPts val="280"/>
              </a:spcBef>
              <a:spcAft>
                <a:spcPts val="0"/>
              </a:spcAft>
              <a:buClr>
                <a:srgbClr val="5F5F5F"/>
              </a:buClr>
              <a:buSzPts val="1400"/>
              <a:buFont typeface="Arial"/>
              <a:buNone/>
              <a:defRPr sz="1400"/>
            </a:lvl6pPr>
            <a:lvl7pPr indent="-228600" lvl="6" marL="3200400" algn="l">
              <a:spcBef>
                <a:spcPts val="280"/>
              </a:spcBef>
              <a:spcAft>
                <a:spcPts val="0"/>
              </a:spcAft>
              <a:buClr>
                <a:srgbClr val="5F5F5F"/>
              </a:buClr>
              <a:buSzPts val="1400"/>
              <a:buFont typeface="Arial"/>
              <a:buNone/>
              <a:defRPr sz="1400"/>
            </a:lvl7pPr>
            <a:lvl8pPr indent="-228600" lvl="7" marL="3657600" algn="l">
              <a:spcBef>
                <a:spcPts val="280"/>
              </a:spcBef>
              <a:spcAft>
                <a:spcPts val="0"/>
              </a:spcAft>
              <a:buClr>
                <a:srgbClr val="5F5F5F"/>
              </a:buClr>
              <a:buSzPts val="1400"/>
              <a:buFont typeface="Arial"/>
              <a:buNone/>
              <a:defRPr sz="1400"/>
            </a:lvl8pPr>
            <a:lvl9pPr indent="-228600" lvl="8" marL="4114800" algn="l">
              <a:spcBef>
                <a:spcPts val="280"/>
              </a:spcBef>
              <a:spcAft>
                <a:spcPts val="0"/>
              </a:spcAft>
              <a:buClr>
                <a:srgbClr val="5F5F5F"/>
              </a:buClr>
              <a:buSzPts val="1400"/>
              <a:buFont typeface="Arial"/>
              <a:buNone/>
              <a:defRPr sz="1400"/>
            </a:lvl9pPr>
          </a:lstStyle>
          <a:p/>
        </p:txBody>
      </p:sp>
      <p:sp>
        <p:nvSpPr>
          <p:cNvPr id="21" name="Google Shape;21;p4"/>
          <p:cNvSpPr txBox="1"/>
          <p:nvPr>
            <p:ph idx="12" type="sldNum"/>
          </p:nvPr>
        </p:nvSpPr>
        <p:spPr>
          <a:xfrm>
            <a:off x="6553200" y="6245226"/>
            <a:ext cx="2133600" cy="4764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2" name="Shape 22"/>
        <p:cNvGrpSpPr/>
        <p:nvPr/>
      </p:nvGrpSpPr>
      <p:grpSpPr>
        <a:xfrm>
          <a:off x="0" y="0"/>
          <a:ext cx="0" cy="0"/>
          <a:chOff x="0" y="0"/>
          <a:chExt cx="0" cy="0"/>
        </a:xfrm>
      </p:grpSpPr>
      <p:sp>
        <p:nvSpPr>
          <p:cNvPr id="23" name="Google Shape;23;p5"/>
          <p:cNvSpPr txBox="1"/>
          <p:nvPr>
            <p:ph type="title"/>
          </p:nvPr>
        </p:nvSpPr>
        <p:spPr>
          <a:xfrm>
            <a:off x="457200" y="943800"/>
            <a:ext cx="8229600" cy="807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5"/>
          <p:cNvSpPr txBox="1"/>
          <p:nvPr>
            <p:ph idx="1" type="body"/>
          </p:nvPr>
        </p:nvSpPr>
        <p:spPr>
          <a:xfrm>
            <a:off x="457200" y="1835920"/>
            <a:ext cx="4038600" cy="41796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2"/>
              </a:buClr>
              <a:buSzPts val="2800"/>
              <a:buFont typeface="Arial"/>
              <a:buChar char="•"/>
              <a:defRPr sz="2800"/>
            </a:lvl1pPr>
            <a:lvl2pPr indent="-381000" lvl="1" marL="914400" algn="l">
              <a:spcBef>
                <a:spcPts val="480"/>
              </a:spcBef>
              <a:spcAft>
                <a:spcPts val="0"/>
              </a:spcAft>
              <a:buClr>
                <a:schemeClr val="dk2"/>
              </a:buClr>
              <a:buSzPts val="2400"/>
              <a:buFont typeface="Arial"/>
              <a:buChar char="–"/>
              <a:defRPr sz="2400"/>
            </a:lvl2pPr>
            <a:lvl3pPr indent="-355600" lvl="2" marL="1371600" algn="l">
              <a:spcBef>
                <a:spcPts val="400"/>
              </a:spcBef>
              <a:spcAft>
                <a:spcPts val="0"/>
              </a:spcAft>
              <a:buClr>
                <a:schemeClr val="dk2"/>
              </a:buClr>
              <a:buSzPts val="2000"/>
              <a:buFont typeface="Arial"/>
              <a:buChar char="•"/>
              <a:defRPr sz="2000"/>
            </a:lvl3pPr>
            <a:lvl4pPr indent="-342900" lvl="3" marL="1828800" algn="l">
              <a:spcBef>
                <a:spcPts val="360"/>
              </a:spcBef>
              <a:spcAft>
                <a:spcPts val="0"/>
              </a:spcAft>
              <a:buClr>
                <a:schemeClr val="dk2"/>
              </a:buClr>
              <a:buSzPts val="1800"/>
              <a:buFont typeface="Arial"/>
              <a:buChar char="–"/>
              <a:defRPr sz="1800"/>
            </a:lvl4pPr>
            <a:lvl5pPr indent="-342900" lvl="4" marL="2286000" algn="l">
              <a:spcBef>
                <a:spcPts val="360"/>
              </a:spcBef>
              <a:spcAft>
                <a:spcPts val="0"/>
              </a:spcAft>
              <a:buClr>
                <a:schemeClr val="dk2"/>
              </a:buClr>
              <a:buSzPts val="1800"/>
              <a:buFont typeface="Arial"/>
              <a:buChar char="»"/>
              <a:defRPr sz="1800"/>
            </a:lvl5pPr>
            <a:lvl6pPr indent="-342900" lvl="5" marL="2743200" algn="l">
              <a:spcBef>
                <a:spcPts val="360"/>
              </a:spcBef>
              <a:spcAft>
                <a:spcPts val="0"/>
              </a:spcAft>
              <a:buClr>
                <a:srgbClr val="5F5F5F"/>
              </a:buClr>
              <a:buSzPts val="1800"/>
              <a:buFont typeface="Arial"/>
              <a:buChar char="»"/>
              <a:defRPr sz="1800"/>
            </a:lvl6pPr>
            <a:lvl7pPr indent="-342900" lvl="6" marL="3200400" algn="l">
              <a:spcBef>
                <a:spcPts val="360"/>
              </a:spcBef>
              <a:spcAft>
                <a:spcPts val="0"/>
              </a:spcAft>
              <a:buClr>
                <a:srgbClr val="5F5F5F"/>
              </a:buClr>
              <a:buSzPts val="1800"/>
              <a:buFont typeface="Arial"/>
              <a:buChar char="»"/>
              <a:defRPr sz="1800"/>
            </a:lvl7pPr>
            <a:lvl8pPr indent="-342900" lvl="7" marL="3657600" algn="l">
              <a:spcBef>
                <a:spcPts val="360"/>
              </a:spcBef>
              <a:spcAft>
                <a:spcPts val="0"/>
              </a:spcAft>
              <a:buClr>
                <a:srgbClr val="5F5F5F"/>
              </a:buClr>
              <a:buSzPts val="1800"/>
              <a:buFont typeface="Arial"/>
              <a:buChar char="»"/>
              <a:defRPr sz="1800"/>
            </a:lvl8pPr>
            <a:lvl9pPr indent="-342900" lvl="8" marL="4114800" algn="l">
              <a:spcBef>
                <a:spcPts val="360"/>
              </a:spcBef>
              <a:spcAft>
                <a:spcPts val="0"/>
              </a:spcAft>
              <a:buClr>
                <a:srgbClr val="5F5F5F"/>
              </a:buClr>
              <a:buSzPts val="1800"/>
              <a:buFont typeface="Arial"/>
              <a:buChar char="»"/>
              <a:defRPr sz="1800"/>
            </a:lvl9pPr>
          </a:lstStyle>
          <a:p/>
        </p:txBody>
      </p:sp>
      <p:sp>
        <p:nvSpPr>
          <p:cNvPr id="25" name="Google Shape;25;p5"/>
          <p:cNvSpPr txBox="1"/>
          <p:nvPr>
            <p:ph idx="2" type="body"/>
          </p:nvPr>
        </p:nvSpPr>
        <p:spPr>
          <a:xfrm>
            <a:off x="4648200" y="1835921"/>
            <a:ext cx="4038600" cy="41907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2"/>
              </a:buClr>
              <a:buSzPts val="2800"/>
              <a:buFont typeface="Arial"/>
              <a:buChar char="•"/>
              <a:defRPr sz="2800"/>
            </a:lvl1pPr>
            <a:lvl2pPr indent="-381000" lvl="1" marL="914400" algn="l">
              <a:spcBef>
                <a:spcPts val="480"/>
              </a:spcBef>
              <a:spcAft>
                <a:spcPts val="0"/>
              </a:spcAft>
              <a:buClr>
                <a:schemeClr val="dk2"/>
              </a:buClr>
              <a:buSzPts val="2400"/>
              <a:buFont typeface="Arial"/>
              <a:buChar char="–"/>
              <a:defRPr sz="2400"/>
            </a:lvl2pPr>
            <a:lvl3pPr indent="-355600" lvl="2" marL="1371600" algn="l">
              <a:spcBef>
                <a:spcPts val="400"/>
              </a:spcBef>
              <a:spcAft>
                <a:spcPts val="0"/>
              </a:spcAft>
              <a:buClr>
                <a:schemeClr val="dk2"/>
              </a:buClr>
              <a:buSzPts val="2000"/>
              <a:buFont typeface="Arial"/>
              <a:buChar char="•"/>
              <a:defRPr sz="2000"/>
            </a:lvl3pPr>
            <a:lvl4pPr indent="-342900" lvl="3" marL="1828800" algn="l">
              <a:spcBef>
                <a:spcPts val="360"/>
              </a:spcBef>
              <a:spcAft>
                <a:spcPts val="0"/>
              </a:spcAft>
              <a:buClr>
                <a:schemeClr val="dk2"/>
              </a:buClr>
              <a:buSzPts val="1800"/>
              <a:buFont typeface="Arial"/>
              <a:buChar char="–"/>
              <a:defRPr sz="1800"/>
            </a:lvl4pPr>
            <a:lvl5pPr indent="-342900" lvl="4" marL="2286000" algn="l">
              <a:spcBef>
                <a:spcPts val="360"/>
              </a:spcBef>
              <a:spcAft>
                <a:spcPts val="0"/>
              </a:spcAft>
              <a:buClr>
                <a:schemeClr val="dk2"/>
              </a:buClr>
              <a:buSzPts val="1800"/>
              <a:buFont typeface="Arial"/>
              <a:buChar char="»"/>
              <a:defRPr sz="1800"/>
            </a:lvl5pPr>
            <a:lvl6pPr indent="-342900" lvl="5" marL="2743200" algn="l">
              <a:spcBef>
                <a:spcPts val="360"/>
              </a:spcBef>
              <a:spcAft>
                <a:spcPts val="0"/>
              </a:spcAft>
              <a:buClr>
                <a:srgbClr val="5F5F5F"/>
              </a:buClr>
              <a:buSzPts val="1800"/>
              <a:buFont typeface="Arial"/>
              <a:buChar char="»"/>
              <a:defRPr sz="1800"/>
            </a:lvl6pPr>
            <a:lvl7pPr indent="-342900" lvl="6" marL="3200400" algn="l">
              <a:spcBef>
                <a:spcPts val="360"/>
              </a:spcBef>
              <a:spcAft>
                <a:spcPts val="0"/>
              </a:spcAft>
              <a:buClr>
                <a:srgbClr val="5F5F5F"/>
              </a:buClr>
              <a:buSzPts val="1800"/>
              <a:buFont typeface="Arial"/>
              <a:buChar char="»"/>
              <a:defRPr sz="1800"/>
            </a:lvl7pPr>
            <a:lvl8pPr indent="-342900" lvl="7" marL="3657600" algn="l">
              <a:spcBef>
                <a:spcPts val="360"/>
              </a:spcBef>
              <a:spcAft>
                <a:spcPts val="0"/>
              </a:spcAft>
              <a:buClr>
                <a:srgbClr val="5F5F5F"/>
              </a:buClr>
              <a:buSzPts val="1800"/>
              <a:buFont typeface="Arial"/>
              <a:buChar char="»"/>
              <a:defRPr sz="1800"/>
            </a:lvl8pPr>
            <a:lvl9pPr indent="-342900" lvl="8" marL="4114800" algn="l">
              <a:spcBef>
                <a:spcPts val="360"/>
              </a:spcBef>
              <a:spcAft>
                <a:spcPts val="0"/>
              </a:spcAft>
              <a:buClr>
                <a:srgbClr val="5F5F5F"/>
              </a:buClr>
              <a:buSzPts val="1800"/>
              <a:buFont typeface="Arial"/>
              <a:buChar char="»"/>
              <a:defRPr sz="1800"/>
            </a:lvl9pPr>
          </a:lstStyle>
          <a:p/>
        </p:txBody>
      </p:sp>
      <p:sp>
        <p:nvSpPr>
          <p:cNvPr id="26" name="Google Shape;26;p5"/>
          <p:cNvSpPr txBox="1"/>
          <p:nvPr>
            <p:ph idx="12" type="sldNum"/>
          </p:nvPr>
        </p:nvSpPr>
        <p:spPr>
          <a:xfrm>
            <a:off x="6553200" y="6245226"/>
            <a:ext cx="2133600" cy="4764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p:cSld name="Comparison">
    <p:spTree>
      <p:nvGrpSpPr>
        <p:cNvPr id="27" name="Shape 27"/>
        <p:cNvGrpSpPr/>
        <p:nvPr/>
      </p:nvGrpSpPr>
      <p:grpSpPr>
        <a:xfrm>
          <a:off x="0" y="0"/>
          <a:ext cx="0" cy="0"/>
          <a:chOff x="0" y="0"/>
          <a:chExt cx="0" cy="0"/>
        </a:xfrm>
      </p:grpSpPr>
      <p:sp>
        <p:nvSpPr>
          <p:cNvPr id="28" name="Google Shape;28;p6"/>
          <p:cNvSpPr txBox="1"/>
          <p:nvPr>
            <p:ph idx="1" type="body"/>
          </p:nvPr>
        </p:nvSpPr>
        <p:spPr>
          <a:xfrm>
            <a:off x="457200" y="1835893"/>
            <a:ext cx="4040100" cy="63990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2"/>
              </a:buClr>
              <a:buSzPts val="2000"/>
              <a:buFont typeface="Arial"/>
              <a:buNone/>
              <a:defRPr b="1" sz="2000"/>
            </a:lvl1pPr>
            <a:lvl2pPr indent="-228600" lvl="1" marL="914400" algn="l">
              <a:spcBef>
                <a:spcPts val="400"/>
              </a:spcBef>
              <a:spcAft>
                <a:spcPts val="0"/>
              </a:spcAft>
              <a:buClr>
                <a:schemeClr val="dk2"/>
              </a:buClr>
              <a:buSzPts val="2000"/>
              <a:buFont typeface="Arial"/>
              <a:buNone/>
              <a:defRPr b="1" sz="2000"/>
            </a:lvl2pPr>
            <a:lvl3pPr indent="-228600" lvl="2" marL="1371600" algn="l">
              <a:spcBef>
                <a:spcPts val="360"/>
              </a:spcBef>
              <a:spcAft>
                <a:spcPts val="0"/>
              </a:spcAft>
              <a:buClr>
                <a:schemeClr val="dk2"/>
              </a:buClr>
              <a:buSzPts val="1800"/>
              <a:buFont typeface="Arial"/>
              <a:buNone/>
              <a:defRPr b="1" sz="1800"/>
            </a:lvl3pPr>
            <a:lvl4pPr indent="-228600" lvl="3" marL="1828800" algn="l">
              <a:spcBef>
                <a:spcPts val="320"/>
              </a:spcBef>
              <a:spcAft>
                <a:spcPts val="0"/>
              </a:spcAft>
              <a:buClr>
                <a:schemeClr val="dk2"/>
              </a:buClr>
              <a:buSzPts val="1600"/>
              <a:buFont typeface="Arial"/>
              <a:buNone/>
              <a:defRPr b="1" sz="1600"/>
            </a:lvl4pPr>
            <a:lvl5pPr indent="-228600" lvl="4" marL="2286000" algn="l">
              <a:spcBef>
                <a:spcPts val="320"/>
              </a:spcBef>
              <a:spcAft>
                <a:spcPts val="0"/>
              </a:spcAft>
              <a:buClr>
                <a:schemeClr val="dk2"/>
              </a:buClr>
              <a:buSzPts val="1600"/>
              <a:buFont typeface="Arial"/>
              <a:buNone/>
              <a:defRPr b="1" sz="1600"/>
            </a:lvl5pPr>
            <a:lvl6pPr indent="-228600" lvl="5" marL="2743200" algn="l">
              <a:spcBef>
                <a:spcPts val="320"/>
              </a:spcBef>
              <a:spcAft>
                <a:spcPts val="0"/>
              </a:spcAft>
              <a:buClr>
                <a:srgbClr val="5F5F5F"/>
              </a:buClr>
              <a:buSzPts val="1600"/>
              <a:buFont typeface="Arial"/>
              <a:buNone/>
              <a:defRPr b="1" sz="1600"/>
            </a:lvl6pPr>
            <a:lvl7pPr indent="-228600" lvl="6" marL="3200400" algn="l">
              <a:spcBef>
                <a:spcPts val="320"/>
              </a:spcBef>
              <a:spcAft>
                <a:spcPts val="0"/>
              </a:spcAft>
              <a:buClr>
                <a:srgbClr val="5F5F5F"/>
              </a:buClr>
              <a:buSzPts val="1600"/>
              <a:buFont typeface="Arial"/>
              <a:buNone/>
              <a:defRPr b="1" sz="1600"/>
            </a:lvl7pPr>
            <a:lvl8pPr indent="-228600" lvl="7" marL="3657600" algn="l">
              <a:spcBef>
                <a:spcPts val="320"/>
              </a:spcBef>
              <a:spcAft>
                <a:spcPts val="0"/>
              </a:spcAft>
              <a:buClr>
                <a:srgbClr val="5F5F5F"/>
              </a:buClr>
              <a:buSzPts val="1600"/>
              <a:buFont typeface="Arial"/>
              <a:buNone/>
              <a:defRPr b="1" sz="1600"/>
            </a:lvl8pPr>
            <a:lvl9pPr indent="-228600" lvl="8" marL="4114800" algn="l">
              <a:spcBef>
                <a:spcPts val="320"/>
              </a:spcBef>
              <a:spcAft>
                <a:spcPts val="0"/>
              </a:spcAft>
              <a:buClr>
                <a:srgbClr val="5F5F5F"/>
              </a:buClr>
              <a:buSzPts val="1600"/>
              <a:buFont typeface="Arial"/>
              <a:buNone/>
              <a:defRPr b="1" sz="1600"/>
            </a:lvl9pPr>
          </a:lstStyle>
          <a:p/>
        </p:txBody>
      </p:sp>
      <p:sp>
        <p:nvSpPr>
          <p:cNvPr id="29" name="Google Shape;29;p6"/>
          <p:cNvSpPr txBox="1"/>
          <p:nvPr>
            <p:ph idx="2" type="body"/>
          </p:nvPr>
        </p:nvSpPr>
        <p:spPr>
          <a:xfrm>
            <a:off x="457200" y="2475655"/>
            <a:ext cx="4040100" cy="3673500"/>
          </a:xfrm>
          <a:prstGeom prst="rect">
            <a:avLst/>
          </a:prstGeom>
          <a:noFill/>
          <a:ln>
            <a:noFill/>
          </a:ln>
        </p:spPr>
        <p:txBody>
          <a:bodyPr anchorCtr="0" anchor="t" bIns="45700" lIns="91425" spcFirstLastPara="1" rIns="91425" wrap="square" tIns="45700">
            <a:noAutofit/>
          </a:bodyPr>
          <a:lstStyle>
            <a:lvl1pPr indent="-355600" lvl="0" marL="457200" algn="l">
              <a:spcBef>
                <a:spcPts val="400"/>
              </a:spcBef>
              <a:spcAft>
                <a:spcPts val="0"/>
              </a:spcAft>
              <a:buClr>
                <a:schemeClr val="dk2"/>
              </a:buClr>
              <a:buSzPts val="2000"/>
              <a:buFont typeface="Arial"/>
              <a:buChar char="•"/>
              <a:defRPr sz="2000"/>
            </a:lvl1pPr>
            <a:lvl2pPr indent="-355600" lvl="1" marL="914400" algn="l">
              <a:spcBef>
                <a:spcPts val="400"/>
              </a:spcBef>
              <a:spcAft>
                <a:spcPts val="0"/>
              </a:spcAft>
              <a:buClr>
                <a:schemeClr val="dk2"/>
              </a:buClr>
              <a:buSzPts val="2000"/>
              <a:buFont typeface="Arial"/>
              <a:buChar char="–"/>
              <a:defRPr sz="2000"/>
            </a:lvl2pPr>
            <a:lvl3pPr indent="-342900" lvl="2" marL="1371600" algn="l">
              <a:spcBef>
                <a:spcPts val="360"/>
              </a:spcBef>
              <a:spcAft>
                <a:spcPts val="0"/>
              </a:spcAft>
              <a:buClr>
                <a:schemeClr val="dk2"/>
              </a:buClr>
              <a:buSzPts val="1800"/>
              <a:buFont typeface="Arial"/>
              <a:buChar char="•"/>
              <a:defRPr sz="1800"/>
            </a:lvl3pPr>
            <a:lvl4pPr indent="-330200" lvl="3" marL="1828800" algn="l">
              <a:spcBef>
                <a:spcPts val="320"/>
              </a:spcBef>
              <a:spcAft>
                <a:spcPts val="0"/>
              </a:spcAft>
              <a:buClr>
                <a:schemeClr val="dk2"/>
              </a:buClr>
              <a:buSzPts val="1600"/>
              <a:buFont typeface="Arial"/>
              <a:buChar char="–"/>
              <a:defRPr sz="1600"/>
            </a:lvl4pPr>
            <a:lvl5pPr indent="-330200" lvl="4" marL="2286000" algn="l">
              <a:spcBef>
                <a:spcPts val="320"/>
              </a:spcBef>
              <a:spcAft>
                <a:spcPts val="0"/>
              </a:spcAft>
              <a:buClr>
                <a:schemeClr val="dk2"/>
              </a:buClr>
              <a:buSzPts val="1600"/>
              <a:buFont typeface="Arial"/>
              <a:buChar char="»"/>
              <a:defRPr sz="1600"/>
            </a:lvl5pPr>
            <a:lvl6pPr indent="-330200" lvl="5" marL="2743200" algn="l">
              <a:spcBef>
                <a:spcPts val="320"/>
              </a:spcBef>
              <a:spcAft>
                <a:spcPts val="0"/>
              </a:spcAft>
              <a:buClr>
                <a:srgbClr val="5F5F5F"/>
              </a:buClr>
              <a:buSzPts val="1600"/>
              <a:buFont typeface="Arial"/>
              <a:buChar char="»"/>
              <a:defRPr sz="1600"/>
            </a:lvl6pPr>
            <a:lvl7pPr indent="-330200" lvl="6" marL="3200400" algn="l">
              <a:spcBef>
                <a:spcPts val="320"/>
              </a:spcBef>
              <a:spcAft>
                <a:spcPts val="0"/>
              </a:spcAft>
              <a:buClr>
                <a:srgbClr val="5F5F5F"/>
              </a:buClr>
              <a:buSzPts val="1600"/>
              <a:buFont typeface="Arial"/>
              <a:buChar char="»"/>
              <a:defRPr sz="1600"/>
            </a:lvl7pPr>
            <a:lvl8pPr indent="-330200" lvl="7" marL="3657600" algn="l">
              <a:spcBef>
                <a:spcPts val="320"/>
              </a:spcBef>
              <a:spcAft>
                <a:spcPts val="0"/>
              </a:spcAft>
              <a:buClr>
                <a:srgbClr val="5F5F5F"/>
              </a:buClr>
              <a:buSzPts val="1600"/>
              <a:buFont typeface="Arial"/>
              <a:buChar char="»"/>
              <a:defRPr sz="1600"/>
            </a:lvl8pPr>
            <a:lvl9pPr indent="-330200" lvl="8" marL="4114800" algn="l">
              <a:spcBef>
                <a:spcPts val="320"/>
              </a:spcBef>
              <a:spcAft>
                <a:spcPts val="0"/>
              </a:spcAft>
              <a:buClr>
                <a:srgbClr val="5F5F5F"/>
              </a:buClr>
              <a:buSzPts val="1600"/>
              <a:buFont typeface="Arial"/>
              <a:buChar char="»"/>
              <a:defRPr sz="1600"/>
            </a:lvl9pPr>
          </a:lstStyle>
          <a:p/>
        </p:txBody>
      </p:sp>
      <p:sp>
        <p:nvSpPr>
          <p:cNvPr id="30" name="Google Shape;30;p6"/>
          <p:cNvSpPr txBox="1"/>
          <p:nvPr>
            <p:ph idx="3" type="body"/>
          </p:nvPr>
        </p:nvSpPr>
        <p:spPr>
          <a:xfrm>
            <a:off x="4645026" y="1835893"/>
            <a:ext cx="4041900" cy="63990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2"/>
              </a:buClr>
              <a:buSzPts val="2000"/>
              <a:buFont typeface="Arial"/>
              <a:buNone/>
              <a:defRPr b="1" sz="2000"/>
            </a:lvl1pPr>
            <a:lvl2pPr indent="-228600" lvl="1" marL="914400" algn="l">
              <a:spcBef>
                <a:spcPts val="400"/>
              </a:spcBef>
              <a:spcAft>
                <a:spcPts val="0"/>
              </a:spcAft>
              <a:buClr>
                <a:schemeClr val="dk2"/>
              </a:buClr>
              <a:buSzPts val="2000"/>
              <a:buFont typeface="Arial"/>
              <a:buNone/>
              <a:defRPr b="1" sz="2000"/>
            </a:lvl2pPr>
            <a:lvl3pPr indent="-228600" lvl="2" marL="1371600" algn="l">
              <a:spcBef>
                <a:spcPts val="360"/>
              </a:spcBef>
              <a:spcAft>
                <a:spcPts val="0"/>
              </a:spcAft>
              <a:buClr>
                <a:schemeClr val="dk2"/>
              </a:buClr>
              <a:buSzPts val="1800"/>
              <a:buFont typeface="Arial"/>
              <a:buNone/>
              <a:defRPr b="1" sz="1800"/>
            </a:lvl3pPr>
            <a:lvl4pPr indent="-228600" lvl="3" marL="1828800" algn="l">
              <a:spcBef>
                <a:spcPts val="320"/>
              </a:spcBef>
              <a:spcAft>
                <a:spcPts val="0"/>
              </a:spcAft>
              <a:buClr>
                <a:schemeClr val="dk2"/>
              </a:buClr>
              <a:buSzPts val="1600"/>
              <a:buFont typeface="Arial"/>
              <a:buNone/>
              <a:defRPr b="1" sz="1600"/>
            </a:lvl4pPr>
            <a:lvl5pPr indent="-228600" lvl="4" marL="2286000" algn="l">
              <a:spcBef>
                <a:spcPts val="320"/>
              </a:spcBef>
              <a:spcAft>
                <a:spcPts val="0"/>
              </a:spcAft>
              <a:buClr>
                <a:schemeClr val="dk2"/>
              </a:buClr>
              <a:buSzPts val="1600"/>
              <a:buFont typeface="Arial"/>
              <a:buNone/>
              <a:defRPr b="1" sz="1600"/>
            </a:lvl5pPr>
            <a:lvl6pPr indent="-228600" lvl="5" marL="2743200" algn="l">
              <a:spcBef>
                <a:spcPts val="320"/>
              </a:spcBef>
              <a:spcAft>
                <a:spcPts val="0"/>
              </a:spcAft>
              <a:buClr>
                <a:srgbClr val="5F5F5F"/>
              </a:buClr>
              <a:buSzPts val="1600"/>
              <a:buFont typeface="Arial"/>
              <a:buNone/>
              <a:defRPr b="1" sz="1600"/>
            </a:lvl6pPr>
            <a:lvl7pPr indent="-228600" lvl="6" marL="3200400" algn="l">
              <a:spcBef>
                <a:spcPts val="320"/>
              </a:spcBef>
              <a:spcAft>
                <a:spcPts val="0"/>
              </a:spcAft>
              <a:buClr>
                <a:srgbClr val="5F5F5F"/>
              </a:buClr>
              <a:buSzPts val="1600"/>
              <a:buFont typeface="Arial"/>
              <a:buNone/>
              <a:defRPr b="1" sz="1600"/>
            </a:lvl7pPr>
            <a:lvl8pPr indent="-228600" lvl="7" marL="3657600" algn="l">
              <a:spcBef>
                <a:spcPts val="320"/>
              </a:spcBef>
              <a:spcAft>
                <a:spcPts val="0"/>
              </a:spcAft>
              <a:buClr>
                <a:srgbClr val="5F5F5F"/>
              </a:buClr>
              <a:buSzPts val="1600"/>
              <a:buFont typeface="Arial"/>
              <a:buNone/>
              <a:defRPr b="1" sz="1600"/>
            </a:lvl8pPr>
            <a:lvl9pPr indent="-228600" lvl="8" marL="4114800" algn="l">
              <a:spcBef>
                <a:spcPts val="320"/>
              </a:spcBef>
              <a:spcAft>
                <a:spcPts val="0"/>
              </a:spcAft>
              <a:buClr>
                <a:srgbClr val="5F5F5F"/>
              </a:buClr>
              <a:buSzPts val="1600"/>
              <a:buFont typeface="Arial"/>
              <a:buNone/>
              <a:defRPr b="1" sz="1600"/>
            </a:lvl9pPr>
          </a:lstStyle>
          <a:p/>
        </p:txBody>
      </p:sp>
      <p:sp>
        <p:nvSpPr>
          <p:cNvPr id="31" name="Google Shape;31;p6"/>
          <p:cNvSpPr txBox="1"/>
          <p:nvPr>
            <p:ph idx="4" type="body"/>
          </p:nvPr>
        </p:nvSpPr>
        <p:spPr>
          <a:xfrm>
            <a:off x="4645026" y="2475655"/>
            <a:ext cx="4041900" cy="3695700"/>
          </a:xfrm>
          <a:prstGeom prst="rect">
            <a:avLst/>
          </a:prstGeom>
          <a:noFill/>
          <a:ln>
            <a:noFill/>
          </a:ln>
        </p:spPr>
        <p:txBody>
          <a:bodyPr anchorCtr="0" anchor="t" bIns="45700" lIns="91425" spcFirstLastPara="1" rIns="91425" wrap="square" tIns="45700">
            <a:noAutofit/>
          </a:bodyPr>
          <a:lstStyle>
            <a:lvl1pPr indent="-355600" lvl="0" marL="457200" algn="l">
              <a:spcBef>
                <a:spcPts val="400"/>
              </a:spcBef>
              <a:spcAft>
                <a:spcPts val="0"/>
              </a:spcAft>
              <a:buClr>
                <a:schemeClr val="dk2"/>
              </a:buClr>
              <a:buSzPts val="2000"/>
              <a:buFont typeface="Arial"/>
              <a:buChar char="•"/>
              <a:defRPr sz="2000"/>
            </a:lvl1pPr>
            <a:lvl2pPr indent="-355600" lvl="1" marL="914400" algn="l">
              <a:spcBef>
                <a:spcPts val="400"/>
              </a:spcBef>
              <a:spcAft>
                <a:spcPts val="0"/>
              </a:spcAft>
              <a:buClr>
                <a:schemeClr val="dk2"/>
              </a:buClr>
              <a:buSzPts val="2000"/>
              <a:buFont typeface="Arial"/>
              <a:buChar char="–"/>
              <a:defRPr sz="2000"/>
            </a:lvl2pPr>
            <a:lvl3pPr indent="-342900" lvl="2" marL="1371600" algn="l">
              <a:spcBef>
                <a:spcPts val="360"/>
              </a:spcBef>
              <a:spcAft>
                <a:spcPts val="0"/>
              </a:spcAft>
              <a:buClr>
                <a:schemeClr val="dk2"/>
              </a:buClr>
              <a:buSzPts val="1800"/>
              <a:buFont typeface="Arial"/>
              <a:buChar char="•"/>
              <a:defRPr sz="1800"/>
            </a:lvl3pPr>
            <a:lvl4pPr indent="-330200" lvl="3" marL="1828800" algn="l">
              <a:spcBef>
                <a:spcPts val="320"/>
              </a:spcBef>
              <a:spcAft>
                <a:spcPts val="0"/>
              </a:spcAft>
              <a:buClr>
                <a:schemeClr val="dk2"/>
              </a:buClr>
              <a:buSzPts val="1600"/>
              <a:buFont typeface="Arial"/>
              <a:buChar char="–"/>
              <a:defRPr sz="1600"/>
            </a:lvl4pPr>
            <a:lvl5pPr indent="-330200" lvl="4" marL="2286000" algn="l">
              <a:spcBef>
                <a:spcPts val="320"/>
              </a:spcBef>
              <a:spcAft>
                <a:spcPts val="0"/>
              </a:spcAft>
              <a:buClr>
                <a:schemeClr val="dk2"/>
              </a:buClr>
              <a:buSzPts val="1600"/>
              <a:buFont typeface="Arial"/>
              <a:buChar char="»"/>
              <a:defRPr sz="1600"/>
            </a:lvl5pPr>
            <a:lvl6pPr indent="-330200" lvl="5" marL="2743200" algn="l">
              <a:spcBef>
                <a:spcPts val="320"/>
              </a:spcBef>
              <a:spcAft>
                <a:spcPts val="0"/>
              </a:spcAft>
              <a:buClr>
                <a:srgbClr val="5F5F5F"/>
              </a:buClr>
              <a:buSzPts val="1600"/>
              <a:buFont typeface="Arial"/>
              <a:buChar char="»"/>
              <a:defRPr sz="1600"/>
            </a:lvl6pPr>
            <a:lvl7pPr indent="-330200" lvl="6" marL="3200400" algn="l">
              <a:spcBef>
                <a:spcPts val="320"/>
              </a:spcBef>
              <a:spcAft>
                <a:spcPts val="0"/>
              </a:spcAft>
              <a:buClr>
                <a:srgbClr val="5F5F5F"/>
              </a:buClr>
              <a:buSzPts val="1600"/>
              <a:buFont typeface="Arial"/>
              <a:buChar char="»"/>
              <a:defRPr sz="1600"/>
            </a:lvl7pPr>
            <a:lvl8pPr indent="-330200" lvl="7" marL="3657600" algn="l">
              <a:spcBef>
                <a:spcPts val="320"/>
              </a:spcBef>
              <a:spcAft>
                <a:spcPts val="0"/>
              </a:spcAft>
              <a:buClr>
                <a:srgbClr val="5F5F5F"/>
              </a:buClr>
              <a:buSzPts val="1600"/>
              <a:buFont typeface="Arial"/>
              <a:buChar char="»"/>
              <a:defRPr sz="1600"/>
            </a:lvl8pPr>
            <a:lvl9pPr indent="-330200" lvl="8" marL="4114800" algn="l">
              <a:spcBef>
                <a:spcPts val="320"/>
              </a:spcBef>
              <a:spcAft>
                <a:spcPts val="0"/>
              </a:spcAft>
              <a:buClr>
                <a:srgbClr val="5F5F5F"/>
              </a:buClr>
              <a:buSzPts val="1600"/>
              <a:buFont typeface="Arial"/>
              <a:buChar char="»"/>
              <a:defRPr sz="1600"/>
            </a:lvl9pPr>
          </a:lstStyle>
          <a:p/>
        </p:txBody>
      </p:sp>
      <p:sp>
        <p:nvSpPr>
          <p:cNvPr id="32" name="Google Shape;32;p6"/>
          <p:cNvSpPr txBox="1"/>
          <p:nvPr>
            <p:ph idx="12" type="sldNum"/>
          </p:nvPr>
        </p:nvSpPr>
        <p:spPr>
          <a:xfrm>
            <a:off x="6553200" y="6245226"/>
            <a:ext cx="2133600" cy="4764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
        <p:nvSpPr>
          <p:cNvPr id="33" name="Google Shape;33;p6"/>
          <p:cNvSpPr txBox="1"/>
          <p:nvPr>
            <p:ph type="title"/>
          </p:nvPr>
        </p:nvSpPr>
        <p:spPr>
          <a:xfrm>
            <a:off x="457200" y="943800"/>
            <a:ext cx="8229600" cy="807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4" name="Shape 34"/>
        <p:cNvGrpSpPr/>
        <p:nvPr/>
      </p:nvGrpSpPr>
      <p:grpSpPr>
        <a:xfrm>
          <a:off x="0" y="0"/>
          <a:ext cx="0" cy="0"/>
          <a:chOff x="0" y="0"/>
          <a:chExt cx="0" cy="0"/>
        </a:xfrm>
      </p:grpSpPr>
      <p:sp>
        <p:nvSpPr>
          <p:cNvPr id="35" name="Google Shape;35;p7"/>
          <p:cNvSpPr txBox="1"/>
          <p:nvPr>
            <p:ph type="title"/>
          </p:nvPr>
        </p:nvSpPr>
        <p:spPr>
          <a:xfrm>
            <a:off x="457200" y="943800"/>
            <a:ext cx="8229600" cy="807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7"/>
          <p:cNvSpPr txBox="1"/>
          <p:nvPr>
            <p:ph idx="12" type="sldNum"/>
          </p:nvPr>
        </p:nvSpPr>
        <p:spPr>
          <a:xfrm>
            <a:off x="6553200" y="6245226"/>
            <a:ext cx="2133600" cy="4764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37" name="Shape 37"/>
        <p:cNvGrpSpPr/>
        <p:nvPr/>
      </p:nvGrpSpPr>
      <p:grpSpPr>
        <a:xfrm>
          <a:off x="0" y="0"/>
          <a:ext cx="0" cy="0"/>
          <a:chOff x="0" y="0"/>
          <a:chExt cx="0" cy="0"/>
        </a:xfrm>
      </p:grpSpPr>
      <p:sp>
        <p:nvSpPr>
          <p:cNvPr id="38" name="Google Shape;38;p8"/>
          <p:cNvSpPr txBox="1"/>
          <p:nvPr>
            <p:ph idx="12" type="sldNum"/>
          </p:nvPr>
        </p:nvSpPr>
        <p:spPr>
          <a:xfrm>
            <a:off x="6553200" y="6245226"/>
            <a:ext cx="2133600" cy="4764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39" name="Shape 39"/>
        <p:cNvGrpSpPr/>
        <p:nvPr/>
      </p:nvGrpSpPr>
      <p:grpSpPr>
        <a:xfrm>
          <a:off x="0" y="0"/>
          <a:ext cx="0" cy="0"/>
          <a:chOff x="0" y="0"/>
          <a:chExt cx="0" cy="0"/>
        </a:xfrm>
      </p:grpSpPr>
      <p:sp>
        <p:nvSpPr>
          <p:cNvPr id="40" name="Google Shape;40;p9"/>
          <p:cNvSpPr txBox="1"/>
          <p:nvPr>
            <p:ph type="title"/>
          </p:nvPr>
        </p:nvSpPr>
        <p:spPr>
          <a:xfrm>
            <a:off x="457201" y="908029"/>
            <a:ext cx="3008400" cy="1162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9"/>
          <p:cNvSpPr txBox="1"/>
          <p:nvPr>
            <p:ph idx="1" type="body"/>
          </p:nvPr>
        </p:nvSpPr>
        <p:spPr>
          <a:xfrm>
            <a:off x="3575050" y="908031"/>
            <a:ext cx="5111700" cy="5218800"/>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2"/>
              </a:buClr>
              <a:buSzPts val="3200"/>
              <a:buFont typeface="Arial"/>
              <a:buChar char="•"/>
              <a:defRPr sz="3200"/>
            </a:lvl1pPr>
            <a:lvl2pPr indent="-406400" lvl="1" marL="914400" algn="l">
              <a:spcBef>
                <a:spcPts val="560"/>
              </a:spcBef>
              <a:spcAft>
                <a:spcPts val="0"/>
              </a:spcAft>
              <a:buClr>
                <a:schemeClr val="dk2"/>
              </a:buClr>
              <a:buSzPts val="2800"/>
              <a:buFont typeface="Arial"/>
              <a:buChar char="–"/>
              <a:defRPr sz="2800"/>
            </a:lvl2pPr>
            <a:lvl3pPr indent="-381000" lvl="2" marL="1371600" algn="l">
              <a:spcBef>
                <a:spcPts val="480"/>
              </a:spcBef>
              <a:spcAft>
                <a:spcPts val="0"/>
              </a:spcAft>
              <a:buClr>
                <a:schemeClr val="dk2"/>
              </a:buClr>
              <a:buSzPts val="2400"/>
              <a:buFont typeface="Arial"/>
              <a:buChar char="•"/>
              <a:defRPr sz="2400"/>
            </a:lvl3pPr>
            <a:lvl4pPr indent="-355600" lvl="3" marL="1828800" algn="l">
              <a:spcBef>
                <a:spcPts val="400"/>
              </a:spcBef>
              <a:spcAft>
                <a:spcPts val="0"/>
              </a:spcAft>
              <a:buClr>
                <a:schemeClr val="dk2"/>
              </a:buClr>
              <a:buSzPts val="2000"/>
              <a:buFont typeface="Arial"/>
              <a:buChar char="–"/>
              <a:defRPr sz="2000"/>
            </a:lvl4pPr>
            <a:lvl5pPr indent="-355600" lvl="4" marL="2286000" algn="l">
              <a:spcBef>
                <a:spcPts val="400"/>
              </a:spcBef>
              <a:spcAft>
                <a:spcPts val="0"/>
              </a:spcAft>
              <a:buClr>
                <a:schemeClr val="dk2"/>
              </a:buClr>
              <a:buSzPts val="2000"/>
              <a:buFont typeface="Arial"/>
              <a:buChar char="»"/>
              <a:defRPr sz="2000"/>
            </a:lvl5pPr>
            <a:lvl6pPr indent="-355600" lvl="5" marL="2743200" algn="l">
              <a:spcBef>
                <a:spcPts val="400"/>
              </a:spcBef>
              <a:spcAft>
                <a:spcPts val="0"/>
              </a:spcAft>
              <a:buClr>
                <a:srgbClr val="5F5F5F"/>
              </a:buClr>
              <a:buSzPts val="2000"/>
              <a:buFont typeface="Arial"/>
              <a:buChar char="»"/>
              <a:defRPr sz="2000"/>
            </a:lvl6pPr>
            <a:lvl7pPr indent="-355600" lvl="6" marL="3200400" algn="l">
              <a:spcBef>
                <a:spcPts val="400"/>
              </a:spcBef>
              <a:spcAft>
                <a:spcPts val="0"/>
              </a:spcAft>
              <a:buClr>
                <a:srgbClr val="5F5F5F"/>
              </a:buClr>
              <a:buSzPts val="2000"/>
              <a:buFont typeface="Arial"/>
              <a:buChar char="»"/>
              <a:defRPr sz="2000"/>
            </a:lvl7pPr>
            <a:lvl8pPr indent="-355600" lvl="7" marL="3657600" algn="l">
              <a:spcBef>
                <a:spcPts val="400"/>
              </a:spcBef>
              <a:spcAft>
                <a:spcPts val="0"/>
              </a:spcAft>
              <a:buClr>
                <a:srgbClr val="5F5F5F"/>
              </a:buClr>
              <a:buSzPts val="2000"/>
              <a:buFont typeface="Arial"/>
              <a:buChar char="»"/>
              <a:defRPr sz="2000"/>
            </a:lvl8pPr>
            <a:lvl9pPr indent="-355600" lvl="8" marL="4114800" algn="l">
              <a:spcBef>
                <a:spcPts val="400"/>
              </a:spcBef>
              <a:spcAft>
                <a:spcPts val="0"/>
              </a:spcAft>
              <a:buClr>
                <a:srgbClr val="5F5F5F"/>
              </a:buClr>
              <a:buSzPts val="2000"/>
              <a:buFont typeface="Arial"/>
              <a:buChar char="»"/>
              <a:defRPr sz="2000"/>
            </a:lvl9pPr>
          </a:lstStyle>
          <a:p/>
        </p:txBody>
      </p:sp>
      <p:sp>
        <p:nvSpPr>
          <p:cNvPr id="42" name="Google Shape;42;p9"/>
          <p:cNvSpPr txBox="1"/>
          <p:nvPr>
            <p:ph idx="2" type="body"/>
          </p:nvPr>
        </p:nvSpPr>
        <p:spPr>
          <a:xfrm>
            <a:off x="457201" y="2070081"/>
            <a:ext cx="3008400" cy="4056900"/>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2"/>
              </a:buClr>
              <a:buSzPts val="1400"/>
              <a:buFont typeface="Arial"/>
              <a:buNone/>
              <a:defRPr sz="1400"/>
            </a:lvl1pPr>
            <a:lvl2pPr indent="-228600" lvl="1" marL="914400" algn="l">
              <a:spcBef>
                <a:spcPts val="240"/>
              </a:spcBef>
              <a:spcAft>
                <a:spcPts val="0"/>
              </a:spcAft>
              <a:buClr>
                <a:schemeClr val="dk2"/>
              </a:buClr>
              <a:buSzPts val="1200"/>
              <a:buFont typeface="Arial"/>
              <a:buNone/>
              <a:defRPr sz="1200"/>
            </a:lvl2pPr>
            <a:lvl3pPr indent="-228600" lvl="2" marL="1371600" algn="l">
              <a:spcBef>
                <a:spcPts val="200"/>
              </a:spcBef>
              <a:spcAft>
                <a:spcPts val="0"/>
              </a:spcAft>
              <a:buClr>
                <a:schemeClr val="dk2"/>
              </a:buClr>
              <a:buSzPts val="1000"/>
              <a:buFont typeface="Arial"/>
              <a:buNone/>
              <a:defRPr sz="1000"/>
            </a:lvl3pPr>
            <a:lvl4pPr indent="-228600" lvl="3" marL="1828800" algn="l">
              <a:spcBef>
                <a:spcPts val="180"/>
              </a:spcBef>
              <a:spcAft>
                <a:spcPts val="0"/>
              </a:spcAft>
              <a:buClr>
                <a:schemeClr val="dk2"/>
              </a:buClr>
              <a:buSzPts val="900"/>
              <a:buFont typeface="Arial"/>
              <a:buNone/>
              <a:defRPr sz="900"/>
            </a:lvl4pPr>
            <a:lvl5pPr indent="-228600" lvl="4" marL="2286000" algn="l">
              <a:spcBef>
                <a:spcPts val="180"/>
              </a:spcBef>
              <a:spcAft>
                <a:spcPts val="0"/>
              </a:spcAft>
              <a:buClr>
                <a:schemeClr val="dk2"/>
              </a:buClr>
              <a:buSzPts val="900"/>
              <a:buFont typeface="Arial"/>
              <a:buNone/>
              <a:defRPr sz="900"/>
            </a:lvl5pPr>
            <a:lvl6pPr indent="-228600" lvl="5" marL="2743200" algn="l">
              <a:spcBef>
                <a:spcPts val="180"/>
              </a:spcBef>
              <a:spcAft>
                <a:spcPts val="0"/>
              </a:spcAft>
              <a:buClr>
                <a:srgbClr val="5F5F5F"/>
              </a:buClr>
              <a:buSzPts val="900"/>
              <a:buFont typeface="Arial"/>
              <a:buNone/>
              <a:defRPr sz="900"/>
            </a:lvl6pPr>
            <a:lvl7pPr indent="-228600" lvl="6" marL="3200400" algn="l">
              <a:spcBef>
                <a:spcPts val="180"/>
              </a:spcBef>
              <a:spcAft>
                <a:spcPts val="0"/>
              </a:spcAft>
              <a:buClr>
                <a:srgbClr val="5F5F5F"/>
              </a:buClr>
              <a:buSzPts val="900"/>
              <a:buFont typeface="Arial"/>
              <a:buNone/>
              <a:defRPr sz="900"/>
            </a:lvl7pPr>
            <a:lvl8pPr indent="-228600" lvl="7" marL="3657600" algn="l">
              <a:spcBef>
                <a:spcPts val="180"/>
              </a:spcBef>
              <a:spcAft>
                <a:spcPts val="0"/>
              </a:spcAft>
              <a:buClr>
                <a:srgbClr val="5F5F5F"/>
              </a:buClr>
              <a:buSzPts val="900"/>
              <a:buFont typeface="Arial"/>
              <a:buNone/>
              <a:defRPr sz="900"/>
            </a:lvl8pPr>
            <a:lvl9pPr indent="-228600" lvl="8" marL="4114800" algn="l">
              <a:spcBef>
                <a:spcPts val="180"/>
              </a:spcBef>
              <a:spcAft>
                <a:spcPts val="0"/>
              </a:spcAft>
              <a:buClr>
                <a:srgbClr val="5F5F5F"/>
              </a:buClr>
              <a:buSzPts val="900"/>
              <a:buFont typeface="Arial"/>
              <a:buNone/>
              <a:defRPr sz="900"/>
            </a:lvl9pPr>
          </a:lstStyle>
          <a:p/>
        </p:txBody>
      </p:sp>
      <p:sp>
        <p:nvSpPr>
          <p:cNvPr id="43" name="Google Shape;43;p9"/>
          <p:cNvSpPr txBox="1"/>
          <p:nvPr>
            <p:ph idx="12" type="sldNum"/>
          </p:nvPr>
        </p:nvSpPr>
        <p:spPr>
          <a:xfrm>
            <a:off x="6553200" y="6245226"/>
            <a:ext cx="2133600" cy="4764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44" name="Shape 44"/>
        <p:cNvGrpSpPr/>
        <p:nvPr/>
      </p:nvGrpSpPr>
      <p:grpSpPr>
        <a:xfrm>
          <a:off x="0" y="0"/>
          <a:ext cx="0" cy="0"/>
          <a:chOff x="0" y="0"/>
          <a:chExt cx="0" cy="0"/>
        </a:xfrm>
      </p:grpSpPr>
      <p:sp>
        <p:nvSpPr>
          <p:cNvPr id="45" name="Google Shape;45;p10"/>
          <p:cNvSpPr txBox="1"/>
          <p:nvPr>
            <p:ph type="title"/>
          </p:nvPr>
        </p:nvSpPr>
        <p:spPr>
          <a:xfrm>
            <a:off x="1792288" y="4800600"/>
            <a:ext cx="5486400" cy="5667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0"/>
          <p:cNvSpPr/>
          <p:nvPr>
            <p:ph idx="2" type="pic"/>
          </p:nvPr>
        </p:nvSpPr>
        <p:spPr>
          <a:xfrm>
            <a:off x="1792288" y="1002591"/>
            <a:ext cx="5486400" cy="3725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2"/>
              </a:buClr>
              <a:buSzPts val="3200"/>
              <a:buFont typeface="Arial"/>
              <a:buNone/>
              <a:defRPr b="0" i="0" sz="3200" u="none" cap="none" strike="noStrike">
                <a:solidFill>
                  <a:schemeClr val="dk2"/>
                </a:solidFill>
                <a:latin typeface="Arial"/>
                <a:ea typeface="Arial"/>
                <a:cs typeface="Arial"/>
                <a:sym typeface="Arial"/>
              </a:defRPr>
            </a:lvl1pPr>
            <a:lvl2pPr lvl="1" marR="0" rtl="0" algn="l">
              <a:spcBef>
                <a:spcPts val="56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2pPr>
            <a:lvl3pPr lvl="2" marR="0" rtl="0" algn="l">
              <a:spcBef>
                <a:spcPts val="480"/>
              </a:spcBef>
              <a:spcAft>
                <a:spcPts val="0"/>
              </a:spcAft>
              <a:buClr>
                <a:schemeClr val="dk2"/>
              </a:buClr>
              <a:buSzPts val="2400"/>
              <a:buFont typeface="Arial"/>
              <a:buNone/>
              <a:defRPr b="0" i="0" sz="2400" u="none" cap="none" strike="noStrike">
                <a:solidFill>
                  <a:schemeClr val="dk2"/>
                </a:solidFill>
                <a:latin typeface="Arial"/>
                <a:ea typeface="Arial"/>
                <a:cs typeface="Arial"/>
                <a:sym typeface="Arial"/>
              </a:defRPr>
            </a:lvl3pPr>
            <a:lvl4pPr lvl="3" marR="0" rtl="0" algn="l">
              <a:spcBef>
                <a:spcPts val="400"/>
              </a:spcBef>
              <a:spcAft>
                <a:spcPts val="0"/>
              </a:spcAft>
              <a:buClr>
                <a:schemeClr val="dk2"/>
              </a:buClr>
              <a:buSzPts val="2000"/>
              <a:buFont typeface="Arial"/>
              <a:buNone/>
              <a:defRPr b="0" i="0" sz="2000" u="none" cap="none" strike="noStrike">
                <a:solidFill>
                  <a:schemeClr val="dk2"/>
                </a:solidFill>
                <a:latin typeface="Arial"/>
                <a:ea typeface="Arial"/>
                <a:cs typeface="Arial"/>
                <a:sym typeface="Arial"/>
              </a:defRPr>
            </a:lvl4pPr>
            <a:lvl5pPr lvl="4" marR="0" rtl="0" algn="l">
              <a:spcBef>
                <a:spcPts val="400"/>
              </a:spcBef>
              <a:spcAft>
                <a:spcPts val="0"/>
              </a:spcAft>
              <a:buClr>
                <a:schemeClr val="dk2"/>
              </a:buClr>
              <a:buSzPts val="2000"/>
              <a:buFont typeface="Arial"/>
              <a:buNone/>
              <a:defRPr b="0" i="0" sz="2000" u="none" cap="none" strike="noStrike">
                <a:solidFill>
                  <a:schemeClr val="dk2"/>
                </a:solidFill>
                <a:latin typeface="Arial"/>
                <a:ea typeface="Arial"/>
                <a:cs typeface="Arial"/>
                <a:sym typeface="Arial"/>
              </a:defRPr>
            </a:lvl5pPr>
            <a:lvl6pPr lvl="5" marR="0" rtl="0" algn="l">
              <a:spcBef>
                <a:spcPts val="400"/>
              </a:spcBef>
              <a:spcAft>
                <a:spcPts val="0"/>
              </a:spcAft>
              <a:buClr>
                <a:srgbClr val="5F5F5F"/>
              </a:buClr>
              <a:buSzPts val="2000"/>
              <a:buFont typeface="Arial"/>
              <a:buNone/>
              <a:defRPr b="0" i="0" sz="2000" u="none" cap="none" strike="noStrike">
                <a:solidFill>
                  <a:srgbClr val="5F5F5F"/>
                </a:solidFill>
                <a:latin typeface="Arial"/>
                <a:ea typeface="Arial"/>
                <a:cs typeface="Arial"/>
                <a:sym typeface="Arial"/>
              </a:defRPr>
            </a:lvl6pPr>
            <a:lvl7pPr lvl="6" marR="0" rtl="0" algn="l">
              <a:spcBef>
                <a:spcPts val="400"/>
              </a:spcBef>
              <a:spcAft>
                <a:spcPts val="0"/>
              </a:spcAft>
              <a:buClr>
                <a:srgbClr val="5F5F5F"/>
              </a:buClr>
              <a:buSzPts val="2000"/>
              <a:buFont typeface="Arial"/>
              <a:buNone/>
              <a:defRPr b="0" i="0" sz="2000" u="none" cap="none" strike="noStrike">
                <a:solidFill>
                  <a:srgbClr val="5F5F5F"/>
                </a:solidFill>
                <a:latin typeface="Arial"/>
                <a:ea typeface="Arial"/>
                <a:cs typeface="Arial"/>
                <a:sym typeface="Arial"/>
              </a:defRPr>
            </a:lvl7pPr>
            <a:lvl8pPr lvl="7" marR="0" rtl="0" algn="l">
              <a:spcBef>
                <a:spcPts val="400"/>
              </a:spcBef>
              <a:spcAft>
                <a:spcPts val="0"/>
              </a:spcAft>
              <a:buClr>
                <a:srgbClr val="5F5F5F"/>
              </a:buClr>
              <a:buSzPts val="2000"/>
              <a:buFont typeface="Arial"/>
              <a:buNone/>
              <a:defRPr b="0" i="0" sz="2000" u="none" cap="none" strike="noStrike">
                <a:solidFill>
                  <a:srgbClr val="5F5F5F"/>
                </a:solidFill>
                <a:latin typeface="Arial"/>
                <a:ea typeface="Arial"/>
                <a:cs typeface="Arial"/>
                <a:sym typeface="Arial"/>
              </a:defRPr>
            </a:lvl8pPr>
            <a:lvl9pPr lvl="8" marR="0" rtl="0" algn="l">
              <a:spcBef>
                <a:spcPts val="400"/>
              </a:spcBef>
              <a:spcAft>
                <a:spcPts val="0"/>
              </a:spcAft>
              <a:buClr>
                <a:srgbClr val="5F5F5F"/>
              </a:buClr>
              <a:buSzPts val="2000"/>
              <a:buFont typeface="Arial"/>
              <a:buNone/>
              <a:defRPr b="0" i="0" sz="2000" u="none" cap="none" strike="noStrike">
                <a:solidFill>
                  <a:srgbClr val="5F5F5F"/>
                </a:solidFill>
                <a:latin typeface="Arial"/>
                <a:ea typeface="Arial"/>
                <a:cs typeface="Arial"/>
                <a:sym typeface="Arial"/>
              </a:defRPr>
            </a:lvl9pPr>
          </a:lstStyle>
          <a:p/>
        </p:txBody>
      </p:sp>
      <p:sp>
        <p:nvSpPr>
          <p:cNvPr id="47" name="Google Shape;47;p10"/>
          <p:cNvSpPr txBox="1"/>
          <p:nvPr>
            <p:ph idx="1" type="body"/>
          </p:nvPr>
        </p:nvSpPr>
        <p:spPr>
          <a:xfrm>
            <a:off x="1792288" y="5367338"/>
            <a:ext cx="5486400" cy="804900"/>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2"/>
              </a:buClr>
              <a:buSzPts val="1400"/>
              <a:buFont typeface="Arial"/>
              <a:buNone/>
              <a:defRPr sz="1400"/>
            </a:lvl1pPr>
            <a:lvl2pPr indent="-228600" lvl="1" marL="914400" algn="l">
              <a:spcBef>
                <a:spcPts val="240"/>
              </a:spcBef>
              <a:spcAft>
                <a:spcPts val="0"/>
              </a:spcAft>
              <a:buClr>
                <a:schemeClr val="dk2"/>
              </a:buClr>
              <a:buSzPts val="1200"/>
              <a:buFont typeface="Arial"/>
              <a:buNone/>
              <a:defRPr sz="1200"/>
            </a:lvl2pPr>
            <a:lvl3pPr indent="-228600" lvl="2" marL="1371600" algn="l">
              <a:spcBef>
                <a:spcPts val="200"/>
              </a:spcBef>
              <a:spcAft>
                <a:spcPts val="0"/>
              </a:spcAft>
              <a:buClr>
                <a:schemeClr val="dk2"/>
              </a:buClr>
              <a:buSzPts val="1000"/>
              <a:buFont typeface="Arial"/>
              <a:buNone/>
              <a:defRPr sz="1000"/>
            </a:lvl3pPr>
            <a:lvl4pPr indent="-228600" lvl="3" marL="1828800" algn="l">
              <a:spcBef>
                <a:spcPts val="180"/>
              </a:spcBef>
              <a:spcAft>
                <a:spcPts val="0"/>
              </a:spcAft>
              <a:buClr>
                <a:schemeClr val="dk2"/>
              </a:buClr>
              <a:buSzPts val="900"/>
              <a:buFont typeface="Arial"/>
              <a:buNone/>
              <a:defRPr sz="900"/>
            </a:lvl4pPr>
            <a:lvl5pPr indent="-228600" lvl="4" marL="2286000" algn="l">
              <a:spcBef>
                <a:spcPts val="180"/>
              </a:spcBef>
              <a:spcAft>
                <a:spcPts val="0"/>
              </a:spcAft>
              <a:buClr>
                <a:schemeClr val="dk2"/>
              </a:buClr>
              <a:buSzPts val="900"/>
              <a:buFont typeface="Arial"/>
              <a:buNone/>
              <a:defRPr sz="900"/>
            </a:lvl5pPr>
            <a:lvl6pPr indent="-228600" lvl="5" marL="2743200" algn="l">
              <a:spcBef>
                <a:spcPts val="180"/>
              </a:spcBef>
              <a:spcAft>
                <a:spcPts val="0"/>
              </a:spcAft>
              <a:buClr>
                <a:srgbClr val="5F5F5F"/>
              </a:buClr>
              <a:buSzPts val="900"/>
              <a:buFont typeface="Arial"/>
              <a:buNone/>
              <a:defRPr sz="900"/>
            </a:lvl6pPr>
            <a:lvl7pPr indent="-228600" lvl="6" marL="3200400" algn="l">
              <a:spcBef>
                <a:spcPts val="180"/>
              </a:spcBef>
              <a:spcAft>
                <a:spcPts val="0"/>
              </a:spcAft>
              <a:buClr>
                <a:srgbClr val="5F5F5F"/>
              </a:buClr>
              <a:buSzPts val="900"/>
              <a:buFont typeface="Arial"/>
              <a:buNone/>
              <a:defRPr sz="900"/>
            </a:lvl7pPr>
            <a:lvl8pPr indent="-228600" lvl="7" marL="3657600" algn="l">
              <a:spcBef>
                <a:spcPts val="180"/>
              </a:spcBef>
              <a:spcAft>
                <a:spcPts val="0"/>
              </a:spcAft>
              <a:buClr>
                <a:srgbClr val="5F5F5F"/>
              </a:buClr>
              <a:buSzPts val="900"/>
              <a:buFont typeface="Arial"/>
              <a:buNone/>
              <a:defRPr sz="900"/>
            </a:lvl8pPr>
            <a:lvl9pPr indent="-228600" lvl="8" marL="4114800" algn="l">
              <a:spcBef>
                <a:spcPts val="180"/>
              </a:spcBef>
              <a:spcAft>
                <a:spcPts val="0"/>
              </a:spcAft>
              <a:buClr>
                <a:srgbClr val="5F5F5F"/>
              </a:buClr>
              <a:buSzPts val="900"/>
              <a:buFont typeface="Arial"/>
              <a:buNone/>
              <a:defRPr sz="900"/>
            </a:lvl9pPr>
          </a:lstStyle>
          <a:p/>
        </p:txBody>
      </p:sp>
      <p:sp>
        <p:nvSpPr>
          <p:cNvPr id="48" name="Google Shape;48;p10"/>
          <p:cNvSpPr txBox="1"/>
          <p:nvPr>
            <p:ph idx="12" type="sldNum"/>
          </p:nvPr>
        </p:nvSpPr>
        <p:spPr>
          <a:xfrm>
            <a:off x="6553200" y="6245226"/>
            <a:ext cx="2133600" cy="4764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2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2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2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2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2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2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2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2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1.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943800"/>
            <a:ext cx="8229600" cy="807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30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3000" u="none" cap="none" strike="noStrike">
                <a:solidFill>
                  <a:schemeClr val="dk2"/>
                </a:solidFill>
                <a:latin typeface="Arial"/>
                <a:ea typeface="Arial"/>
                <a:cs typeface="Arial"/>
                <a:sym typeface="Arial"/>
              </a:defRPr>
            </a:lvl2pPr>
            <a:lvl3pPr lvl="2" marR="0" rtl="0" algn="l">
              <a:spcBef>
                <a:spcPts val="0"/>
              </a:spcBef>
              <a:spcAft>
                <a:spcPts val="0"/>
              </a:spcAft>
              <a:buSzPts val="1400"/>
              <a:buNone/>
              <a:defRPr b="0" i="0" sz="3000" u="none" cap="none" strike="noStrike">
                <a:solidFill>
                  <a:schemeClr val="dk2"/>
                </a:solidFill>
                <a:latin typeface="Arial"/>
                <a:ea typeface="Arial"/>
                <a:cs typeface="Arial"/>
                <a:sym typeface="Arial"/>
              </a:defRPr>
            </a:lvl3pPr>
            <a:lvl4pPr lvl="3" marR="0" rtl="0" algn="l">
              <a:spcBef>
                <a:spcPts val="0"/>
              </a:spcBef>
              <a:spcAft>
                <a:spcPts val="0"/>
              </a:spcAft>
              <a:buSzPts val="1400"/>
              <a:buNone/>
              <a:defRPr b="0" i="0" sz="3000" u="none" cap="none" strike="noStrike">
                <a:solidFill>
                  <a:schemeClr val="dk2"/>
                </a:solidFill>
                <a:latin typeface="Arial"/>
                <a:ea typeface="Arial"/>
                <a:cs typeface="Arial"/>
                <a:sym typeface="Arial"/>
              </a:defRPr>
            </a:lvl4pPr>
            <a:lvl5pPr lvl="4" marR="0" rtl="0" algn="l">
              <a:spcBef>
                <a:spcPts val="0"/>
              </a:spcBef>
              <a:spcAft>
                <a:spcPts val="0"/>
              </a:spcAft>
              <a:buSzPts val="1400"/>
              <a:buNone/>
              <a:defRPr b="0" i="0" sz="3000" u="none" cap="none" strike="noStrike">
                <a:solidFill>
                  <a:schemeClr val="dk2"/>
                </a:solidFill>
                <a:latin typeface="Arial"/>
                <a:ea typeface="Arial"/>
                <a:cs typeface="Arial"/>
                <a:sym typeface="Arial"/>
              </a:defRPr>
            </a:lvl5pPr>
            <a:lvl6pPr lvl="5" marR="0" rtl="0" algn="l">
              <a:spcBef>
                <a:spcPts val="0"/>
              </a:spcBef>
              <a:spcAft>
                <a:spcPts val="0"/>
              </a:spcAft>
              <a:buSzPts val="1400"/>
              <a:buNone/>
              <a:defRPr b="0" i="0" sz="3000" u="none" cap="none" strike="noStrike">
                <a:solidFill>
                  <a:schemeClr val="dk2"/>
                </a:solidFill>
                <a:latin typeface="Arial"/>
                <a:ea typeface="Arial"/>
                <a:cs typeface="Arial"/>
                <a:sym typeface="Arial"/>
              </a:defRPr>
            </a:lvl6pPr>
            <a:lvl7pPr lvl="6" marR="0" rtl="0" algn="l">
              <a:spcBef>
                <a:spcPts val="0"/>
              </a:spcBef>
              <a:spcAft>
                <a:spcPts val="0"/>
              </a:spcAft>
              <a:buSzPts val="1400"/>
              <a:buNone/>
              <a:defRPr b="0" i="0" sz="3000" u="none" cap="none" strike="noStrike">
                <a:solidFill>
                  <a:schemeClr val="dk2"/>
                </a:solidFill>
                <a:latin typeface="Arial"/>
                <a:ea typeface="Arial"/>
                <a:cs typeface="Arial"/>
                <a:sym typeface="Arial"/>
              </a:defRPr>
            </a:lvl7pPr>
            <a:lvl8pPr lvl="7" marR="0" rtl="0" algn="l">
              <a:spcBef>
                <a:spcPts val="0"/>
              </a:spcBef>
              <a:spcAft>
                <a:spcPts val="0"/>
              </a:spcAft>
              <a:buSzPts val="1400"/>
              <a:buNone/>
              <a:defRPr b="0" i="0" sz="3000" u="none" cap="none" strike="noStrike">
                <a:solidFill>
                  <a:schemeClr val="dk2"/>
                </a:solidFill>
                <a:latin typeface="Arial"/>
                <a:ea typeface="Arial"/>
                <a:cs typeface="Arial"/>
                <a:sym typeface="Arial"/>
              </a:defRPr>
            </a:lvl8pPr>
            <a:lvl9pPr lvl="8" marR="0" rtl="0" algn="l">
              <a:spcBef>
                <a:spcPts val="0"/>
              </a:spcBef>
              <a:spcAft>
                <a:spcPts val="0"/>
              </a:spcAft>
              <a:buSzPts val="1400"/>
              <a:buNone/>
              <a:defRPr b="0" i="0" sz="30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457200" y="1858200"/>
            <a:ext cx="8229600" cy="4246500"/>
          </a:xfrm>
          <a:prstGeom prst="rect">
            <a:avLst/>
          </a:prstGeom>
          <a:noFill/>
          <a:ln>
            <a:noFill/>
          </a:ln>
        </p:spPr>
        <p:txBody>
          <a:bodyPr anchorCtr="0" anchor="t" bIns="45700" lIns="91425" spcFirstLastPara="1" rIns="91425" wrap="square" tIns="45700">
            <a:noAutofit/>
          </a:bodyPr>
          <a:lstStyle>
            <a:lvl1pPr indent="-368300" lvl="0" marL="457200" marR="0" rtl="0" algn="l">
              <a:spcBef>
                <a:spcPts val="440"/>
              </a:spcBef>
              <a:spcAft>
                <a:spcPts val="0"/>
              </a:spcAft>
              <a:buClr>
                <a:schemeClr val="dk2"/>
              </a:buClr>
              <a:buSzPts val="2200"/>
              <a:buFont typeface="Arial"/>
              <a:buChar char="•"/>
              <a:defRPr b="0" i="0" sz="2200" u="none" cap="none" strike="noStrike">
                <a:solidFill>
                  <a:schemeClr val="dk2"/>
                </a:solidFill>
                <a:latin typeface="Arial"/>
                <a:ea typeface="Arial"/>
                <a:cs typeface="Arial"/>
                <a:sym typeface="Arial"/>
              </a:defRPr>
            </a:lvl1pPr>
            <a:lvl2pPr indent="-342900" lvl="1" marL="914400" marR="0" rtl="0" algn="l">
              <a:spcBef>
                <a:spcPts val="36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2pPr>
            <a:lvl3pPr indent="-330200" lvl="2" marL="1371600" marR="0" rtl="0" algn="l">
              <a:spcBef>
                <a:spcPts val="320"/>
              </a:spcBef>
              <a:spcAft>
                <a:spcPts val="0"/>
              </a:spcAft>
              <a:buClr>
                <a:schemeClr val="dk2"/>
              </a:buClr>
              <a:buSzPts val="1600"/>
              <a:buFont typeface="Arial"/>
              <a:buChar char="•"/>
              <a:defRPr b="0" i="0" sz="1600" u="none" cap="none" strike="noStrike">
                <a:solidFill>
                  <a:schemeClr val="dk2"/>
                </a:solidFill>
                <a:latin typeface="Arial"/>
                <a:ea typeface="Arial"/>
                <a:cs typeface="Arial"/>
                <a:sym typeface="Arial"/>
              </a:defRPr>
            </a:lvl3pPr>
            <a:lvl4pPr indent="-317500" lvl="3" marL="1828800" marR="0" rtl="0" algn="l">
              <a:spcBef>
                <a:spcPts val="28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spcBef>
                <a:spcPts val="28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spcBef>
                <a:spcPts val="280"/>
              </a:spcBef>
              <a:spcAft>
                <a:spcPts val="0"/>
              </a:spcAft>
              <a:buClr>
                <a:srgbClr val="5F5F5F"/>
              </a:buClr>
              <a:buSzPts val="1400"/>
              <a:buFont typeface="Arial"/>
              <a:buChar char="»"/>
              <a:defRPr b="0" i="0" sz="1400" u="none" cap="none" strike="noStrike">
                <a:solidFill>
                  <a:srgbClr val="5F5F5F"/>
                </a:solidFill>
                <a:latin typeface="Arial"/>
                <a:ea typeface="Arial"/>
                <a:cs typeface="Arial"/>
                <a:sym typeface="Arial"/>
              </a:defRPr>
            </a:lvl6pPr>
            <a:lvl7pPr indent="-317500" lvl="6" marL="3200400" marR="0" rtl="0" algn="l">
              <a:spcBef>
                <a:spcPts val="280"/>
              </a:spcBef>
              <a:spcAft>
                <a:spcPts val="0"/>
              </a:spcAft>
              <a:buClr>
                <a:srgbClr val="5F5F5F"/>
              </a:buClr>
              <a:buSzPts val="1400"/>
              <a:buFont typeface="Arial"/>
              <a:buChar char="»"/>
              <a:defRPr b="0" i="0" sz="1400" u="none" cap="none" strike="noStrike">
                <a:solidFill>
                  <a:srgbClr val="5F5F5F"/>
                </a:solidFill>
                <a:latin typeface="Arial"/>
                <a:ea typeface="Arial"/>
                <a:cs typeface="Arial"/>
                <a:sym typeface="Arial"/>
              </a:defRPr>
            </a:lvl7pPr>
            <a:lvl8pPr indent="-317500" lvl="7" marL="3657600" marR="0" rtl="0" algn="l">
              <a:spcBef>
                <a:spcPts val="280"/>
              </a:spcBef>
              <a:spcAft>
                <a:spcPts val="0"/>
              </a:spcAft>
              <a:buClr>
                <a:srgbClr val="5F5F5F"/>
              </a:buClr>
              <a:buSzPts val="1400"/>
              <a:buFont typeface="Arial"/>
              <a:buChar char="»"/>
              <a:defRPr b="0" i="0" sz="1400" u="none" cap="none" strike="noStrike">
                <a:solidFill>
                  <a:srgbClr val="5F5F5F"/>
                </a:solidFill>
                <a:latin typeface="Arial"/>
                <a:ea typeface="Arial"/>
                <a:cs typeface="Arial"/>
                <a:sym typeface="Arial"/>
              </a:defRPr>
            </a:lvl8pPr>
            <a:lvl9pPr indent="-317500" lvl="8" marL="4114800" marR="0" rtl="0" algn="l">
              <a:spcBef>
                <a:spcPts val="280"/>
              </a:spcBef>
              <a:spcAft>
                <a:spcPts val="0"/>
              </a:spcAft>
              <a:buClr>
                <a:srgbClr val="5F5F5F"/>
              </a:buClr>
              <a:buSzPts val="1400"/>
              <a:buFont typeface="Arial"/>
              <a:buChar char="»"/>
              <a:defRPr b="0" i="0" sz="1400" u="none" cap="none" strike="noStrike">
                <a:solidFill>
                  <a:srgbClr val="5F5F5F"/>
                </a:solidFill>
                <a:latin typeface="Arial"/>
                <a:ea typeface="Arial"/>
                <a:cs typeface="Arial"/>
                <a:sym typeface="Arial"/>
              </a:defRPr>
            </a:lvl9pPr>
          </a:lstStyle>
          <a:p/>
        </p:txBody>
      </p:sp>
      <p:pic>
        <p:nvPicPr>
          <p:cNvPr id="8" name="Google Shape;8;p1"/>
          <p:cNvPicPr preferRelativeResize="0"/>
          <p:nvPr/>
        </p:nvPicPr>
        <p:blipFill rotWithShape="1">
          <a:blip r:embed="rId1">
            <a:alphaModFix/>
          </a:blip>
          <a:srcRect b="0" l="0" r="0" t="0"/>
          <a:stretch/>
        </p:blipFill>
        <p:spPr>
          <a:xfrm>
            <a:off x="281057" y="147689"/>
            <a:ext cx="1398182" cy="378386"/>
          </a:xfrm>
          <a:prstGeom prst="rect">
            <a:avLst/>
          </a:prstGeom>
          <a:noFill/>
          <a:ln>
            <a:noFill/>
          </a:ln>
        </p:spPr>
      </p:pic>
      <p:cxnSp>
        <p:nvCxnSpPr>
          <p:cNvPr id="9" name="Google Shape;9;p1"/>
          <p:cNvCxnSpPr/>
          <p:nvPr/>
        </p:nvCxnSpPr>
        <p:spPr>
          <a:xfrm>
            <a:off x="0" y="711199"/>
            <a:ext cx="9144000" cy="8400"/>
          </a:xfrm>
          <a:prstGeom prst="straightConnector1">
            <a:avLst/>
          </a:prstGeom>
          <a:noFill/>
          <a:ln cap="flat" cmpd="sng" w="9525">
            <a:solidFill>
              <a:srgbClr val="BFBFB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 Id="rId3"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 Id="rId3"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ctrTitle"/>
          </p:nvPr>
        </p:nvSpPr>
        <p:spPr>
          <a:xfrm>
            <a:off x="228250" y="2321575"/>
            <a:ext cx="8736000" cy="1470000"/>
          </a:xfrm>
          <a:prstGeom prst="rect">
            <a:avLst/>
          </a:prstGeom>
        </p:spPr>
        <p:txBody>
          <a:bodyPr anchorCtr="0" anchor="ctr" bIns="45700" lIns="91425" spcFirstLastPara="1" rIns="91425" wrap="square" tIns="45700">
            <a:noAutofit/>
          </a:bodyPr>
          <a:lstStyle/>
          <a:p>
            <a:pPr indent="0" lvl="0" marL="0" rtl="0" algn="ctr">
              <a:lnSpc>
                <a:spcPct val="100000"/>
              </a:lnSpc>
              <a:spcBef>
                <a:spcPts val="0"/>
              </a:spcBef>
              <a:spcAft>
                <a:spcPts val="0"/>
              </a:spcAft>
              <a:buNone/>
            </a:pPr>
            <a:r>
              <a:rPr b="1" lang="en" sz="2400"/>
              <a:t>Do Donors Care about Nonprofits’ Revenue Sources?</a:t>
            </a:r>
            <a:endParaRPr b="1" sz="2400"/>
          </a:p>
          <a:p>
            <a:pPr indent="0" lvl="0" marL="0" rtl="0" algn="ctr">
              <a:lnSpc>
                <a:spcPct val="100000"/>
              </a:lnSpc>
              <a:spcBef>
                <a:spcPts val="1000"/>
              </a:spcBef>
              <a:spcAft>
                <a:spcPts val="1000"/>
              </a:spcAft>
              <a:buNone/>
            </a:pPr>
            <a:r>
              <a:rPr b="1" lang="en" sz="2400"/>
              <a:t>A Conjoint Experiment on the Impact of Revenue Source Information on Individual Giving</a:t>
            </a:r>
            <a:endParaRPr b="1" sz="2400"/>
          </a:p>
        </p:txBody>
      </p:sp>
      <p:sp>
        <p:nvSpPr>
          <p:cNvPr id="69" name="Google Shape;69;p15"/>
          <p:cNvSpPr txBox="1"/>
          <p:nvPr>
            <p:ph idx="1" type="subTitle"/>
          </p:nvPr>
        </p:nvSpPr>
        <p:spPr>
          <a:xfrm>
            <a:off x="1371600" y="3848760"/>
            <a:ext cx="6400800" cy="1752300"/>
          </a:xfrm>
          <a:prstGeom prst="rect">
            <a:avLst/>
          </a:prstGeom>
        </p:spPr>
        <p:txBody>
          <a:bodyPr anchorCtr="0" anchor="t" bIns="45700" lIns="91425" spcFirstLastPara="1" rIns="91425" wrap="square" tIns="45700">
            <a:noAutofit/>
          </a:bodyPr>
          <a:lstStyle/>
          <a:p>
            <a:pPr indent="0" lvl="0" marL="0" rtl="0" algn="ctr">
              <a:spcBef>
                <a:spcPts val="600"/>
              </a:spcBef>
              <a:spcAft>
                <a:spcPts val="0"/>
              </a:spcAft>
              <a:buNone/>
            </a:pPr>
            <a:r>
              <a:rPr lang="en" sz="1800"/>
              <a:t>Hanjin Mao</a:t>
            </a:r>
            <a:endParaRPr sz="1800"/>
          </a:p>
          <a:p>
            <a:pPr indent="0" lvl="0" marL="0" rtl="0" algn="ctr">
              <a:spcBef>
                <a:spcPts val="1000"/>
              </a:spcBef>
              <a:spcAft>
                <a:spcPts val="0"/>
              </a:spcAft>
              <a:buNone/>
            </a:pPr>
            <a:r>
              <a:rPr lang="en" sz="1800"/>
              <a:t>School of Public Affairs and Administration</a:t>
            </a:r>
            <a:endParaRPr sz="1800"/>
          </a:p>
          <a:p>
            <a:pPr indent="0" lvl="0" marL="0" rtl="0" algn="ctr">
              <a:spcBef>
                <a:spcPts val="600"/>
              </a:spcBef>
              <a:spcAft>
                <a:spcPts val="0"/>
              </a:spcAft>
              <a:buNone/>
            </a:pPr>
            <a:r>
              <a:rPr lang="en" sz="1800"/>
              <a:t>Rutgers University-Newark</a:t>
            </a:r>
            <a:endParaRPr sz="1800"/>
          </a:p>
          <a:p>
            <a:pPr indent="0" lvl="0" marL="0" rtl="0" algn="ctr">
              <a:spcBef>
                <a:spcPts val="600"/>
              </a:spcBef>
              <a:spcAft>
                <a:spcPts val="0"/>
              </a:spcAft>
              <a:buNone/>
            </a:pPr>
            <a:r>
              <a:t/>
            </a:r>
            <a:endParaRPr sz="1800"/>
          </a:p>
          <a:p>
            <a:pPr indent="0" lvl="0" marL="0" rtl="0" algn="ctr">
              <a:spcBef>
                <a:spcPts val="600"/>
              </a:spcBef>
              <a:spcAft>
                <a:spcPts val="0"/>
              </a:spcAft>
              <a:buNone/>
            </a:pPr>
            <a:r>
              <a:rPr lang="en" sz="1400"/>
              <a:t>ARNOVA Conference</a:t>
            </a:r>
            <a:endParaRPr sz="1400"/>
          </a:p>
          <a:p>
            <a:pPr indent="0" lvl="0" marL="0" rtl="0" algn="ctr">
              <a:spcBef>
                <a:spcPts val="600"/>
              </a:spcBef>
              <a:spcAft>
                <a:spcPts val="0"/>
              </a:spcAft>
              <a:buNone/>
            </a:pPr>
            <a:r>
              <a:rPr lang="en" sz="1400"/>
              <a:t>San Diego, CA</a:t>
            </a:r>
            <a:endParaRPr sz="1400"/>
          </a:p>
          <a:p>
            <a:pPr indent="0" lvl="0" marL="0" rtl="0" algn="ctr">
              <a:spcBef>
                <a:spcPts val="600"/>
              </a:spcBef>
              <a:spcAft>
                <a:spcPts val="0"/>
              </a:spcAft>
              <a:buNone/>
            </a:pPr>
            <a:r>
              <a:rPr lang="en" sz="1400"/>
              <a:t>Nov. 21st, 2019</a:t>
            </a:r>
            <a:endParaRPr sz="1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4"/>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
              <a:t>H2</a:t>
            </a:r>
            <a:endParaRPr b="1"/>
          </a:p>
        </p:txBody>
      </p:sp>
      <p:sp>
        <p:nvSpPr>
          <p:cNvPr id="144" name="Google Shape;144;p24"/>
          <p:cNvSpPr txBox="1"/>
          <p:nvPr>
            <p:ph idx="1" type="body"/>
          </p:nvPr>
        </p:nvSpPr>
        <p:spPr>
          <a:xfrm>
            <a:off x="457200" y="1858200"/>
            <a:ext cx="8229600" cy="42465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i="1" lang="en" sz="2400"/>
              <a:t>Individual donations, government grants, and program service income will have a </a:t>
            </a:r>
            <a:r>
              <a:rPr b="1" i="1" lang="en" sz="2400"/>
              <a:t>positive or negative</a:t>
            </a:r>
            <a:r>
              <a:rPr i="1" lang="en" sz="2400"/>
              <a:t> effect on the donor’s giving decision.</a:t>
            </a:r>
            <a:endParaRPr i="1" sz="2400"/>
          </a:p>
          <a:p>
            <a:pPr indent="0" lvl="0" marL="0" rtl="0" algn="l">
              <a:spcBef>
                <a:spcPts val="360"/>
              </a:spcBef>
              <a:spcAft>
                <a:spcPts val="0"/>
              </a:spcAft>
              <a:buNone/>
            </a:pPr>
            <a:r>
              <a:t/>
            </a:r>
            <a:endParaRPr i="1" sz="2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5"/>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
              <a:t>Theory and Hypothesis 3</a:t>
            </a:r>
            <a:endParaRPr b="1"/>
          </a:p>
        </p:txBody>
      </p:sp>
      <p:sp>
        <p:nvSpPr>
          <p:cNvPr id="150" name="Google Shape;150;p25"/>
          <p:cNvSpPr txBox="1"/>
          <p:nvPr>
            <p:ph idx="1" type="body"/>
          </p:nvPr>
        </p:nvSpPr>
        <p:spPr>
          <a:xfrm>
            <a:off x="457200" y="1858200"/>
            <a:ext cx="8229600" cy="42465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b="1" lang="en"/>
              <a:t>Q3</a:t>
            </a:r>
            <a:r>
              <a:rPr lang="en"/>
              <a:t> Does revenue diversification of nonprofit organizations encourage individual giving?</a:t>
            </a:r>
            <a:endParaRPr/>
          </a:p>
          <a:p>
            <a:pPr indent="0" lvl="0" marL="0" rtl="0" algn="l">
              <a:spcBef>
                <a:spcPts val="1000"/>
              </a:spcBef>
              <a:spcAft>
                <a:spcPts val="0"/>
              </a:spcAft>
              <a:buNone/>
            </a:pPr>
            <a:r>
              <a:t/>
            </a:r>
            <a:endParaRPr/>
          </a:p>
          <a:p>
            <a:pPr indent="-342900" lvl="0" marL="457200" rtl="0" algn="l">
              <a:spcBef>
                <a:spcPts val="1000"/>
              </a:spcBef>
              <a:spcAft>
                <a:spcPts val="0"/>
              </a:spcAft>
              <a:buSzPts val="1800"/>
              <a:buChar char="●"/>
            </a:pPr>
            <a:r>
              <a:rPr lang="en"/>
              <a:t>R</a:t>
            </a:r>
            <a:r>
              <a:rPr lang="en"/>
              <a:t>evenue concentration is a signal of financial vulnerability </a:t>
            </a:r>
            <a:endParaRPr/>
          </a:p>
          <a:p>
            <a:pPr indent="-342900" lvl="0" marL="457200" rtl="0" algn="l">
              <a:spcBef>
                <a:spcPts val="1000"/>
              </a:spcBef>
              <a:spcAft>
                <a:spcPts val="0"/>
              </a:spcAft>
              <a:buSzPts val="1800"/>
              <a:buChar char="●"/>
            </a:pPr>
            <a:r>
              <a:rPr lang="en"/>
              <a:t>Greater financial stability brings in more charitable contributions</a:t>
            </a:r>
            <a:endParaRPr/>
          </a:p>
          <a:p>
            <a:pPr indent="0" lvl="0" marL="457200" rtl="0" algn="l">
              <a:spcBef>
                <a:spcPts val="1000"/>
              </a:spcBef>
              <a:spcAft>
                <a:spcPts val="0"/>
              </a:spcAft>
              <a:buNone/>
            </a:pPr>
            <a:r>
              <a:t/>
            </a:r>
            <a:endParaRPr sz="1400">
              <a:solidFill>
                <a:srgbClr val="999999"/>
              </a:solidFill>
            </a:endParaRPr>
          </a:p>
          <a:p>
            <a:pPr indent="0" lvl="0" marL="0" rtl="0" algn="l">
              <a:spcBef>
                <a:spcPts val="1000"/>
              </a:spcBef>
              <a:spcAft>
                <a:spcPts val="1000"/>
              </a:spcAft>
              <a:buNone/>
            </a:pPr>
            <a:r>
              <a:rPr lang="en" sz="1400">
                <a:solidFill>
                  <a:srgbClr val="999999"/>
                </a:solidFill>
              </a:rPr>
              <a:t>(Trussel &amp; Parsons, 2007; Tuckman &amp; Chang, 1991; Greenlee &amp; Trussel, 2000; Parsons &amp; Trussel, 2008)</a:t>
            </a:r>
            <a:endParaRPr b="1" sz="1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xEl>
                                              <p:pRg end="0" st="0"/>
                                            </p:txEl>
                                          </p:spTgt>
                                        </p:tgtEl>
                                        <p:attrNameLst>
                                          <p:attrName>style.visibility</p:attrName>
                                        </p:attrNameLst>
                                      </p:cBhvr>
                                      <p:to>
                                        <p:strVal val="visible"/>
                                      </p:to>
                                    </p:set>
                                    <p:animEffect filter="fade" transition="in">
                                      <p:cBhvr>
                                        <p:cTn dur="1000"/>
                                        <p:tgtEl>
                                          <p:spTgt spid="15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xEl>
                                              <p:pRg end="1" st="1"/>
                                            </p:txEl>
                                          </p:spTgt>
                                        </p:tgtEl>
                                        <p:attrNameLst>
                                          <p:attrName>style.visibility</p:attrName>
                                        </p:attrNameLst>
                                      </p:cBhvr>
                                      <p:to>
                                        <p:strVal val="visible"/>
                                      </p:to>
                                    </p:set>
                                    <p:animEffect filter="fade" transition="in">
                                      <p:cBhvr>
                                        <p:cTn dur="1000"/>
                                        <p:tgtEl>
                                          <p:spTgt spid="15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xEl>
                                              <p:pRg end="2" st="2"/>
                                            </p:txEl>
                                          </p:spTgt>
                                        </p:tgtEl>
                                        <p:attrNameLst>
                                          <p:attrName>style.visibility</p:attrName>
                                        </p:attrNameLst>
                                      </p:cBhvr>
                                      <p:to>
                                        <p:strVal val="visible"/>
                                      </p:to>
                                    </p:set>
                                    <p:animEffect filter="fade" transition="in">
                                      <p:cBhvr>
                                        <p:cTn dur="1000"/>
                                        <p:tgtEl>
                                          <p:spTgt spid="15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xEl>
                                              <p:pRg end="3" st="3"/>
                                            </p:txEl>
                                          </p:spTgt>
                                        </p:tgtEl>
                                        <p:attrNameLst>
                                          <p:attrName>style.visibility</p:attrName>
                                        </p:attrNameLst>
                                      </p:cBhvr>
                                      <p:to>
                                        <p:strVal val="visible"/>
                                      </p:to>
                                    </p:set>
                                    <p:animEffect filter="fade" transition="in">
                                      <p:cBhvr>
                                        <p:cTn dur="1000"/>
                                        <p:tgtEl>
                                          <p:spTgt spid="15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xEl>
                                              <p:pRg end="4" st="4"/>
                                            </p:txEl>
                                          </p:spTgt>
                                        </p:tgtEl>
                                        <p:attrNameLst>
                                          <p:attrName>style.visibility</p:attrName>
                                        </p:attrNameLst>
                                      </p:cBhvr>
                                      <p:to>
                                        <p:strVal val="visible"/>
                                      </p:to>
                                    </p:set>
                                    <p:animEffect filter="fade" transition="in">
                                      <p:cBhvr>
                                        <p:cTn dur="1000"/>
                                        <p:tgtEl>
                                          <p:spTgt spid="15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xEl>
                                              <p:pRg end="5" st="5"/>
                                            </p:txEl>
                                          </p:spTgt>
                                        </p:tgtEl>
                                        <p:attrNameLst>
                                          <p:attrName>style.visibility</p:attrName>
                                        </p:attrNameLst>
                                      </p:cBhvr>
                                      <p:to>
                                        <p:strVal val="visible"/>
                                      </p:to>
                                    </p:set>
                                    <p:animEffect filter="fade" transition="in">
                                      <p:cBhvr>
                                        <p:cTn dur="1000"/>
                                        <p:tgtEl>
                                          <p:spTgt spid="150">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6"/>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
              <a:t>H3</a:t>
            </a:r>
            <a:endParaRPr b="1"/>
          </a:p>
        </p:txBody>
      </p:sp>
      <p:sp>
        <p:nvSpPr>
          <p:cNvPr id="156" name="Google Shape;156;p26"/>
          <p:cNvSpPr txBox="1"/>
          <p:nvPr>
            <p:ph idx="1" type="body"/>
          </p:nvPr>
        </p:nvSpPr>
        <p:spPr>
          <a:xfrm>
            <a:off x="457200" y="1858200"/>
            <a:ext cx="8229600" cy="42465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i="1" lang="en" sz="2400"/>
              <a:t>Revenue diversification of nonprofit organizations will have a </a:t>
            </a:r>
            <a:r>
              <a:rPr b="1" i="1" lang="en" sz="2400"/>
              <a:t>positive</a:t>
            </a:r>
            <a:r>
              <a:rPr i="1" lang="en" sz="2400"/>
              <a:t> impact on the donor’s giving decision.</a:t>
            </a:r>
            <a:endParaRPr i="1" sz="2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pic>
        <p:nvPicPr>
          <p:cNvPr id="161" name="Google Shape;161;p27"/>
          <p:cNvPicPr preferRelativeResize="0"/>
          <p:nvPr/>
        </p:nvPicPr>
        <p:blipFill>
          <a:blip r:embed="rId3">
            <a:alphaModFix/>
          </a:blip>
          <a:stretch>
            <a:fillRect/>
          </a:stretch>
        </p:blipFill>
        <p:spPr>
          <a:xfrm>
            <a:off x="3688000" y="1996775"/>
            <a:ext cx="5298850" cy="2583600"/>
          </a:xfrm>
          <a:prstGeom prst="rect">
            <a:avLst/>
          </a:prstGeom>
          <a:noFill/>
          <a:ln>
            <a:noFill/>
          </a:ln>
        </p:spPr>
      </p:pic>
      <p:pic>
        <p:nvPicPr>
          <p:cNvPr id="162" name="Google Shape;162;p27"/>
          <p:cNvPicPr preferRelativeResize="0"/>
          <p:nvPr/>
        </p:nvPicPr>
        <p:blipFill rotWithShape="1">
          <a:blip r:embed="rId4">
            <a:alphaModFix/>
          </a:blip>
          <a:srcRect b="20456" l="2203" r="71496" t="32484"/>
          <a:stretch/>
        </p:blipFill>
        <p:spPr>
          <a:xfrm>
            <a:off x="381000" y="2931579"/>
            <a:ext cx="3143175" cy="2669170"/>
          </a:xfrm>
          <a:prstGeom prst="rect">
            <a:avLst/>
          </a:prstGeom>
          <a:noFill/>
          <a:ln>
            <a:noFill/>
          </a:ln>
        </p:spPr>
      </p:pic>
      <p:cxnSp>
        <p:nvCxnSpPr>
          <p:cNvPr id="163" name="Google Shape;163;p27"/>
          <p:cNvCxnSpPr/>
          <p:nvPr/>
        </p:nvCxnSpPr>
        <p:spPr>
          <a:xfrm flipH="1">
            <a:off x="849225" y="2609606"/>
            <a:ext cx="300" cy="406800"/>
          </a:xfrm>
          <a:prstGeom prst="straightConnector1">
            <a:avLst/>
          </a:prstGeom>
          <a:noFill/>
          <a:ln cap="flat" cmpd="sng" w="9525">
            <a:solidFill>
              <a:schemeClr val="dk2"/>
            </a:solidFill>
            <a:prstDash val="solid"/>
            <a:round/>
            <a:headEnd len="med" w="med" type="none"/>
            <a:tailEnd len="med" w="med" type="triangle"/>
          </a:ln>
        </p:spPr>
      </p:cxnSp>
      <p:sp>
        <p:nvSpPr>
          <p:cNvPr id="164" name="Google Shape;164;p27"/>
          <p:cNvSpPr txBox="1"/>
          <p:nvPr/>
        </p:nvSpPr>
        <p:spPr>
          <a:xfrm>
            <a:off x="448575" y="2040125"/>
            <a:ext cx="2986200" cy="43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Attributes</a:t>
            </a:r>
            <a:endParaRPr b="1"/>
          </a:p>
          <a:p>
            <a:pPr indent="0" lvl="0" marL="0" rtl="0" algn="l">
              <a:spcBef>
                <a:spcPts val="0"/>
              </a:spcBef>
              <a:spcAft>
                <a:spcPts val="0"/>
              </a:spcAft>
              <a:buNone/>
            </a:pPr>
            <a:r>
              <a:rPr lang="en" sz="1200"/>
              <a:t>(Various parameters to make decisions)</a:t>
            </a:r>
            <a:endParaRPr sz="1200"/>
          </a:p>
        </p:txBody>
      </p:sp>
      <p:sp>
        <p:nvSpPr>
          <p:cNvPr id="165" name="Google Shape;165;p27"/>
          <p:cNvSpPr txBox="1"/>
          <p:nvPr/>
        </p:nvSpPr>
        <p:spPr>
          <a:xfrm>
            <a:off x="688700" y="5699207"/>
            <a:ext cx="3039600" cy="360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t>Levels</a:t>
            </a:r>
            <a:endParaRPr b="1"/>
          </a:p>
          <a:p>
            <a:pPr indent="0" lvl="0" marL="0" rtl="0" algn="ctr">
              <a:spcBef>
                <a:spcPts val="0"/>
              </a:spcBef>
              <a:spcAft>
                <a:spcPts val="0"/>
              </a:spcAft>
              <a:buNone/>
            </a:pPr>
            <a:r>
              <a:rPr lang="en" sz="1200"/>
              <a:t>(Various options available per attribute)</a:t>
            </a:r>
            <a:endParaRPr sz="1200"/>
          </a:p>
        </p:txBody>
      </p:sp>
      <p:cxnSp>
        <p:nvCxnSpPr>
          <p:cNvPr id="166" name="Google Shape;166;p27"/>
          <p:cNvCxnSpPr/>
          <p:nvPr/>
        </p:nvCxnSpPr>
        <p:spPr>
          <a:xfrm>
            <a:off x="1544075" y="5496323"/>
            <a:ext cx="324900" cy="300600"/>
          </a:xfrm>
          <a:prstGeom prst="straightConnector1">
            <a:avLst/>
          </a:prstGeom>
          <a:noFill/>
          <a:ln cap="flat" cmpd="sng" w="9525">
            <a:solidFill>
              <a:schemeClr val="dk2"/>
            </a:solidFill>
            <a:prstDash val="solid"/>
            <a:round/>
            <a:headEnd len="med" w="med" type="none"/>
            <a:tailEnd len="med" w="med" type="triangle"/>
          </a:ln>
        </p:spPr>
      </p:cxnSp>
      <p:cxnSp>
        <p:nvCxnSpPr>
          <p:cNvPr id="167" name="Google Shape;167;p27"/>
          <p:cNvCxnSpPr/>
          <p:nvPr/>
        </p:nvCxnSpPr>
        <p:spPr>
          <a:xfrm flipH="1">
            <a:off x="2203700" y="5485507"/>
            <a:ext cx="9600" cy="311100"/>
          </a:xfrm>
          <a:prstGeom prst="straightConnector1">
            <a:avLst/>
          </a:prstGeom>
          <a:noFill/>
          <a:ln cap="flat" cmpd="sng" w="9525">
            <a:solidFill>
              <a:schemeClr val="dk2"/>
            </a:solidFill>
            <a:prstDash val="solid"/>
            <a:round/>
            <a:headEnd len="med" w="med" type="none"/>
            <a:tailEnd len="med" w="med" type="triangle"/>
          </a:ln>
        </p:spPr>
      </p:cxnSp>
      <p:cxnSp>
        <p:nvCxnSpPr>
          <p:cNvPr id="168" name="Google Shape;168;p27"/>
          <p:cNvCxnSpPr/>
          <p:nvPr/>
        </p:nvCxnSpPr>
        <p:spPr>
          <a:xfrm flipH="1">
            <a:off x="2595775" y="5513071"/>
            <a:ext cx="277200" cy="267300"/>
          </a:xfrm>
          <a:prstGeom prst="straightConnector1">
            <a:avLst/>
          </a:prstGeom>
          <a:noFill/>
          <a:ln cap="flat" cmpd="sng" w="9525">
            <a:solidFill>
              <a:schemeClr val="dk2"/>
            </a:solidFill>
            <a:prstDash val="solid"/>
            <a:round/>
            <a:headEnd len="med" w="med" type="none"/>
            <a:tailEnd len="med" w="med" type="triangle"/>
          </a:ln>
        </p:spPr>
      </p:cxnSp>
      <p:sp>
        <p:nvSpPr>
          <p:cNvPr id="169" name="Google Shape;169;p27"/>
          <p:cNvSpPr txBox="1"/>
          <p:nvPr/>
        </p:nvSpPr>
        <p:spPr>
          <a:xfrm>
            <a:off x="1190037" y="2655663"/>
            <a:ext cx="724200" cy="36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t>Profile A</a:t>
            </a:r>
            <a:endParaRPr sz="1000"/>
          </a:p>
        </p:txBody>
      </p:sp>
      <p:sp>
        <p:nvSpPr>
          <p:cNvPr id="170" name="Google Shape;170;p27"/>
          <p:cNvSpPr txBox="1"/>
          <p:nvPr/>
        </p:nvSpPr>
        <p:spPr>
          <a:xfrm>
            <a:off x="1881325" y="2655663"/>
            <a:ext cx="724200" cy="36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t>Profile B</a:t>
            </a:r>
            <a:endParaRPr sz="1000"/>
          </a:p>
        </p:txBody>
      </p:sp>
      <p:sp>
        <p:nvSpPr>
          <p:cNvPr id="171" name="Google Shape;171;p27"/>
          <p:cNvSpPr txBox="1"/>
          <p:nvPr/>
        </p:nvSpPr>
        <p:spPr>
          <a:xfrm>
            <a:off x="2559550" y="2655663"/>
            <a:ext cx="724200" cy="36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t>Profile C</a:t>
            </a:r>
            <a:endParaRPr sz="1000"/>
          </a:p>
        </p:txBody>
      </p:sp>
      <p:sp>
        <p:nvSpPr>
          <p:cNvPr id="172" name="Google Shape;172;p27"/>
          <p:cNvSpPr/>
          <p:nvPr/>
        </p:nvSpPr>
        <p:spPr>
          <a:xfrm>
            <a:off x="5983853" y="2663186"/>
            <a:ext cx="2309400" cy="923700"/>
          </a:xfrm>
          <a:prstGeom prst="roundRect">
            <a:avLst>
              <a:gd fmla="val 16667" name="adj"/>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7"/>
          <p:cNvSpPr/>
          <p:nvPr/>
        </p:nvSpPr>
        <p:spPr>
          <a:xfrm>
            <a:off x="6115550" y="4043200"/>
            <a:ext cx="2046000" cy="235500"/>
          </a:xfrm>
          <a:prstGeom prst="roundRect">
            <a:avLst>
              <a:gd fmla="val 16667" name="adj"/>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7"/>
          <p:cNvSpPr/>
          <p:nvPr/>
        </p:nvSpPr>
        <p:spPr>
          <a:xfrm>
            <a:off x="4572000" y="5207075"/>
            <a:ext cx="1973100" cy="1086300"/>
          </a:xfrm>
          <a:prstGeom prst="roundRect">
            <a:avLst>
              <a:gd fmla="val 16667" name="adj"/>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317500" lvl="0" marL="457200" rtl="0" algn="l">
              <a:spcBef>
                <a:spcPts val="0"/>
              </a:spcBef>
              <a:spcAft>
                <a:spcPts val="0"/>
              </a:spcAft>
              <a:buClr>
                <a:srgbClr val="FF0000"/>
              </a:buClr>
              <a:buSzPts val="1400"/>
              <a:buChar char="●"/>
            </a:pPr>
            <a:r>
              <a:rPr lang="en">
                <a:solidFill>
                  <a:srgbClr val="FF0000"/>
                </a:solidFill>
              </a:rPr>
              <a:t>No Information</a:t>
            </a:r>
            <a:endParaRPr>
              <a:solidFill>
                <a:srgbClr val="FF0000"/>
              </a:solidFill>
            </a:endParaRPr>
          </a:p>
          <a:p>
            <a:pPr indent="-317500" lvl="0" marL="457200" rtl="0" algn="l">
              <a:spcBef>
                <a:spcPts val="0"/>
              </a:spcBef>
              <a:spcAft>
                <a:spcPts val="0"/>
              </a:spcAft>
              <a:buClr>
                <a:srgbClr val="FF0000"/>
              </a:buClr>
              <a:buSzPts val="1400"/>
              <a:buChar char="●"/>
            </a:pPr>
            <a:r>
              <a:rPr lang="en">
                <a:solidFill>
                  <a:srgbClr val="FF0000"/>
                </a:solidFill>
              </a:rPr>
              <a:t>0%</a:t>
            </a:r>
            <a:endParaRPr>
              <a:solidFill>
                <a:srgbClr val="FF0000"/>
              </a:solidFill>
            </a:endParaRPr>
          </a:p>
          <a:p>
            <a:pPr indent="-317500" lvl="0" marL="457200" rtl="0" algn="l">
              <a:spcBef>
                <a:spcPts val="0"/>
              </a:spcBef>
              <a:spcAft>
                <a:spcPts val="0"/>
              </a:spcAft>
              <a:buClr>
                <a:srgbClr val="FF0000"/>
              </a:buClr>
              <a:buSzPts val="1400"/>
              <a:buChar char="●"/>
            </a:pPr>
            <a:r>
              <a:rPr lang="en">
                <a:solidFill>
                  <a:srgbClr val="FF0000"/>
                </a:solidFill>
              </a:rPr>
              <a:t>15%</a:t>
            </a:r>
            <a:endParaRPr>
              <a:solidFill>
                <a:srgbClr val="FF0000"/>
              </a:solidFill>
            </a:endParaRPr>
          </a:p>
          <a:p>
            <a:pPr indent="-317500" lvl="0" marL="457200" rtl="0" algn="l">
              <a:spcBef>
                <a:spcPts val="0"/>
              </a:spcBef>
              <a:spcAft>
                <a:spcPts val="0"/>
              </a:spcAft>
              <a:buClr>
                <a:srgbClr val="FF0000"/>
              </a:buClr>
              <a:buSzPts val="1400"/>
              <a:buChar char="●"/>
            </a:pPr>
            <a:r>
              <a:rPr lang="en">
                <a:solidFill>
                  <a:srgbClr val="FF0000"/>
                </a:solidFill>
              </a:rPr>
              <a:t>30%</a:t>
            </a:r>
            <a:endParaRPr>
              <a:solidFill>
                <a:srgbClr val="FF0000"/>
              </a:solidFill>
            </a:endParaRPr>
          </a:p>
          <a:p>
            <a:pPr indent="0" lvl="0" marL="0" rtl="0" algn="l">
              <a:spcBef>
                <a:spcPts val="0"/>
              </a:spcBef>
              <a:spcAft>
                <a:spcPts val="0"/>
              </a:spcAft>
              <a:buNone/>
            </a:pPr>
            <a:r>
              <a:t/>
            </a:r>
            <a:endParaRPr/>
          </a:p>
        </p:txBody>
      </p:sp>
      <p:cxnSp>
        <p:nvCxnSpPr>
          <p:cNvPr id="175" name="Google Shape;175;p27"/>
          <p:cNvCxnSpPr/>
          <p:nvPr/>
        </p:nvCxnSpPr>
        <p:spPr>
          <a:xfrm flipH="1">
            <a:off x="8147150" y="4278700"/>
            <a:ext cx="14400" cy="908100"/>
          </a:xfrm>
          <a:prstGeom prst="straightConnector1">
            <a:avLst/>
          </a:prstGeom>
          <a:noFill/>
          <a:ln cap="flat" cmpd="sng" w="9525">
            <a:solidFill>
              <a:srgbClr val="FF0000"/>
            </a:solidFill>
            <a:prstDash val="solid"/>
            <a:round/>
            <a:headEnd len="med" w="med" type="none"/>
            <a:tailEnd len="med" w="med" type="triangle"/>
          </a:ln>
        </p:spPr>
      </p:cxnSp>
      <p:cxnSp>
        <p:nvCxnSpPr>
          <p:cNvPr id="176" name="Google Shape;176;p27"/>
          <p:cNvCxnSpPr/>
          <p:nvPr/>
        </p:nvCxnSpPr>
        <p:spPr>
          <a:xfrm>
            <a:off x="5981575" y="3422850"/>
            <a:ext cx="6000" cy="1757100"/>
          </a:xfrm>
          <a:prstGeom prst="straightConnector1">
            <a:avLst/>
          </a:prstGeom>
          <a:noFill/>
          <a:ln cap="flat" cmpd="sng" w="9525">
            <a:solidFill>
              <a:srgbClr val="FF0000"/>
            </a:solidFill>
            <a:prstDash val="solid"/>
            <a:round/>
            <a:headEnd len="med" w="med" type="none"/>
            <a:tailEnd len="med" w="med" type="triangle"/>
          </a:ln>
        </p:spPr>
      </p:cxnSp>
      <p:sp>
        <p:nvSpPr>
          <p:cNvPr id="177" name="Google Shape;177;p27"/>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
              <a:t>Conjoint Survey Experiment</a:t>
            </a:r>
            <a:endParaRPr b="1"/>
          </a:p>
        </p:txBody>
      </p:sp>
      <p:sp>
        <p:nvSpPr>
          <p:cNvPr id="178" name="Google Shape;178;p27"/>
          <p:cNvSpPr txBox="1"/>
          <p:nvPr/>
        </p:nvSpPr>
        <p:spPr>
          <a:xfrm>
            <a:off x="6143511" y="4702036"/>
            <a:ext cx="1847700" cy="3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0000"/>
                </a:solidFill>
              </a:rPr>
              <a:t>Randomized Levels</a:t>
            </a:r>
            <a:endParaRPr b="1">
              <a:solidFill>
                <a:srgbClr val="FF0000"/>
              </a:solidFill>
            </a:endParaRPr>
          </a:p>
        </p:txBody>
      </p:sp>
      <p:cxnSp>
        <p:nvCxnSpPr>
          <p:cNvPr id="179" name="Google Shape;179;p27"/>
          <p:cNvCxnSpPr/>
          <p:nvPr/>
        </p:nvCxnSpPr>
        <p:spPr>
          <a:xfrm>
            <a:off x="3688000" y="1848525"/>
            <a:ext cx="19500" cy="4591800"/>
          </a:xfrm>
          <a:prstGeom prst="straightConnector1">
            <a:avLst/>
          </a:prstGeom>
          <a:noFill/>
          <a:ln cap="flat" cmpd="sng" w="19050">
            <a:solidFill>
              <a:schemeClr val="dk1"/>
            </a:solidFill>
            <a:prstDash val="solid"/>
            <a:round/>
            <a:headEnd len="med" w="med" type="none"/>
            <a:tailEnd len="med" w="med" type="none"/>
          </a:ln>
        </p:spPr>
      </p:cxnSp>
      <p:sp>
        <p:nvSpPr>
          <p:cNvPr id="180" name="Google Shape;180;p27"/>
          <p:cNvSpPr/>
          <p:nvPr/>
        </p:nvSpPr>
        <p:spPr>
          <a:xfrm>
            <a:off x="6799650" y="5207075"/>
            <a:ext cx="1973100" cy="1086300"/>
          </a:xfrm>
          <a:prstGeom prst="roundRect">
            <a:avLst>
              <a:gd fmla="val 16667" name="adj"/>
            </a:avLst>
          </a:prstGeom>
          <a:no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317500" lvl="0" marL="457200" rtl="0" algn="l">
              <a:spcBef>
                <a:spcPts val="0"/>
              </a:spcBef>
              <a:spcAft>
                <a:spcPts val="0"/>
              </a:spcAft>
              <a:buClr>
                <a:srgbClr val="FF0000"/>
              </a:buClr>
              <a:buSzPts val="1400"/>
              <a:buChar char="●"/>
            </a:pPr>
            <a:r>
              <a:rPr lang="en">
                <a:solidFill>
                  <a:srgbClr val="FF0000"/>
                </a:solidFill>
              </a:rPr>
              <a:t>No Information</a:t>
            </a:r>
            <a:endParaRPr>
              <a:solidFill>
                <a:srgbClr val="FF0000"/>
              </a:solidFill>
            </a:endParaRPr>
          </a:p>
          <a:p>
            <a:pPr indent="-317500" lvl="0" marL="457200" rtl="0" algn="l">
              <a:spcBef>
                <a:spcPts val="0"/>
              </a:spcBef>
              <a:spcAft>
                <a:spcPts val="0"/>
              </a:spcAft>
              <a:buClr>
                <a:srgbClr val="FF0000"/>
              </a:buClr>
              <a:buSzPts val="1400"/>
              <a:buChar char="●"/>
            </a:pPr>
            <a:r>
              <a:rPr lang="en">
                <a:solidFill>
                  <a:srgbClr val="FF0000"/>
                </a:solidFill>
              </a:rPr>
              <a:t>0%</a:t>
            </a:r>
            <a:endParaRPr>
              <a:solidFill>
                <a:srgbClr val="FF0000"/>
              </a:solidFill>
            </a:endParaRPr>
          </a:p>
          <a:p>
            <a:pPr indent="-317500" lvl="0" marL="457200" rtl="0" algn="l">
              <a:spcBef>
                <a:spcPts val="0"/>
              </a:spcBef>
              <a:spcAft>
                <a:spcPts val="0"/>
              </a:spcAft>
              <a:buClr>
                <a:srgbClr val="FF0000"/>
              </a:buClr>
              <a:buSzPts val="1400"/>
              <a:buChar char="●"/>
            </a:pPr>
            <a:r>
              <a:rPr lang="en">
                <a:solidFill>
                  <a:srgbClr val="FF0000"/>
                </a:solidFill>
              </a:rPr>
              <a:t>15%</a:t>
            </a:r>
            <a:endParaRPr>
              <a:solidFill>
                <a:srgbClr val="FF0000"/>
              </a:solidFill>
            </a:endParaRPr>
          </a:p>
          <a:p>
            <a:pPr indent="-317500" lvl="0" marL="457200" rtl="0" algn="l">
              <a:spcBef>
                <a:spcPts val="0"/>
              </a:spcBef>
              <a:spcAft>
                <a:spcPts val="0"/>
              </a:spcAft>
              <a:buClr>
                <a:srgbClr val="FF0000"/>
              </a:buClr>
              <a:buSzPts val="1400"/>
              <a:buChar char="●"/>
            </a:pPr>
            <a:r>
              <a:rPr lang="en">
                <a:solidFill>
                  <a:srgbClr val="FF0000"/>
                </a:solidFill>
              </a:rPr>
              <a:t>30%</a:t>
            </a:r>
            <a:endParaRPr>
              <a:solidFill>
                <a:srgbClr val="FF0000"/>
              </a:solidFill>
            </a:endParaRPr>
          </a:p>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000"/>
                                        <p:tgtEl>
                                          <p:spTgt spid="162"/>
                                        </p:tgtEl>
                                      </p:cBhvr>
                                    </p:animEffect>
                                  </p:childTnLst>
                                </p:cTn>
                              </p:par>
                              <p:par>
                                <p:cTn fill="hold" nodeType="with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1000"/>
                                        <p:tgtEl>
                                          <p:spTgt spid="169"/>
                                        </p:tgtEl>
                                      </p:cBhvr>
                                    </p:animEffect>
                                  </p:childTnLst>
                                </p:cTn>
                              </p:par>
                              <p:par>
                                <p:cTn fill="hold" nodeType="withEffect" presetClass="entr" presetID="10" presetSubtype="0">
                                  <p:stCondLst>
                                    <p:cond delay="0"/>
                                  </p:stCondLst>
                                  <p:childTnLst>
                                    <p:set>
                                      <p:cBhvr>
                                        <p:cTn dur="1" fill="hold">
                                          <p:stCondLst>
                                            <p:cond delay="0"/>
                                          </p:stCondLst>
                                        </p:cTn>
                                        <p:tgtEl>
                                          <p:spTgt spid="170"/>
                                        </p:tgtEl>
                                        <p:attrNameLst>
                                          <p:attrName>style.visibility</p:attrName>
                                        </p:attrNameLst>
                                      </p:cBhvr>
                                      <p:to>
                                        <p:strVal val="visible"/>
                                      </p:to>
                                    </p:set>
                                    <p:animEffect filter="fade" transition="in">
                                      <p:cBhvr>
                                        <p:cTn dur="1000"/>
                                        <p:tgtEl>
                                          <p:spTgt spid="170"/>
                                        </p:tgtEl>
                                      </p:cBhvr>
                                    </p:animEffect>
                                  </p:childTnLst>
                                </p:cTn>
                              </p:par>
                              <p:par>
                                <p:cTn fill="hold" nodeType="withEffect" presetClass="entr" presetID="10" presetSubtype="0">
                                  <p:stCondLst>
                                    <p:cond delay="0"/>
                                  </p:stCondLst>
                                  <p:childTnLst>
                                    <p:set>
                                      <p:cBhvr>
                                        <p:cTn dur="1" fill="hold">
                                          <p:stCondLst>
                                            <p:cond delay="0"/>
                                          </p:stCondLst>
                                        </p:cTn>
                                        <p:tgtEl>
                                          <p:spTgt spid="171"/>
                                        </p:tgtEl>
                                        <p:attrNameLst>
                                          <p:attrName>style.visibility</p:attrName>
                                        </p:attrNameLst>
                                      </p:cBhvr>
                                      <p:to>
                                        <p:strVal val="visible"/>
                                      </p:to>
                                    </p:set>
                                    <p:animEffect filter="fade" transition="in">
                                      <p:cBhvr>
                                        <p:cTn dur="1000"/>
                                        <p:tgtEl>
                                          <p:spTgt spid="1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1000"/>
                                        <p:tgtEl>
                                          <p:spTgt spid="163"/>
                                        </p:tgtEl>
                                      </p:cBhvr>
                                    </p:animEffect>
                                  </p:childTnLst>
                                </p:cTn>
                              </p:par>
                              <p:par>
                                <p:cTn fill="hold" nodeType="with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1000"/>
                                        <p:tgtEl>
                                          <p:spTgt spid="1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1000"/>
                                        <p:tgtEl>
                                          <p:spTgt spid="165"/>
                                        </p:tgtEl>
                                      </p:cBhvr>
                                    </p:animEffect>
                                  </p:childTnLst>
                                </p:cTn>
                              </p:par>
                              <p:par>
                                <p:cTn fill="hold" nodeType="with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par>
                                <p:cTn fill="hold" nodeType="with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1000"/>
                                        <p:tgtEl>
                                          <p:spTgt spid="167"/>
                                        </p:tgtEl>
                                      </p:cBhvr>
                                    </p:animEffect>
                                  </p:childTnLst>
                                </p:cTn>
                              </p:par>
                              <p:par>
                                <p:cTn fill="hold" nodeType="withEffect" presetClass="entr" presetID="10" presetSubtype="0">
                                  <p:stCondLst>
                                    <p:cond delay="0"/>
                                  </p:stCondLst>
                                  <p:childTnLst>
                                    <p:set>
                                      <p:cBhvr>
                                        <p:cTn dur="1" fill="hold">
                                          <p:stCondLst>
                                            <p:cond delay="0"/>
                                          </p:stCondLst>
                                        </p:cTn>
                                        <p:tgtEl>
                                          <p:spTgt spid="168"/>
                                        </p:tgtEl>
                                        <p:attrNameLst>
                                          <p:attrName>style.visibility</p:attrName>
                                        </p:attrNameLst>
                                      </p:cBhvr>
                                      <p:to>
                                        <p:strVal val="visible"/>
                                      </p:to>
                                    </p:set>
                                    <p:animEffect filter="fade" transition="in">
                                      <p:cBhvr>
                                        <p:cTn dur="1000"/>
                                        <p:tgtEl>
                                          <p:spTgt spid="1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1000"/>
                                        <p:tgtEl>
                                          <p:spTgt spid="1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1000"/>
                                        <p:tgtEl>
                                          <p:spTgt spid="1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2"/>
                                        </p:tgtEl>
                                        <p:attrNameLst>
                                          <p:attrName>style.visibility</p:attrName>
                                        </p:attrNameLst>
                                      </p:cBhvr>
                                      <p:to>
                                        <p:strVal val="visible"/>
                                      </p:to>
                                    </p:set>
                                    <p:animEffect filter="fade" transition="in">
                                      <p:cBhvr>
                                        <p:cTn dur="1000"/>
                                        <p:tgtEl>
                                          <p:spTgt spid="172"/>
                                        </p:tgtEl>
                                      </p:cBhvr>
                                    </p:animEffect>
                                  </p:childTnLst>
                                </p:cTn>
                              </p:par>
                              <p:par>
                                <p:cTn fill="hold" nodeType="with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1000"/>
                                        <p:tgtEl>
                                          <p:spTgt spid="173"/>
                                        </p:tgtEl>
                                      </p:cBhvr>
                                    </p:animEffect>
                                  </p:childTnLst>
                                </p:cTn>
                              </p:par>
                              <p:par>
                                <p:cTn fill="hold" nodeType="withEffect" presetClass="entr" presetID="10" presetSubtype="0">
                                  <p:stCondLst>
                                    <p:cond delay="0"/>
                                  </p:stCondLst>
                                  <p:childTnLst>
                                    <p:set>
                                      <p:cBhvr>
                                        <p:cTn dur="1" fill="hold">
                                          <p:stCondLst>
                                            <p:cond delay="0"/>
                                          </p:stCondLst>
                                        </p:cTn>
                                        <p:tgtEl>
                                          <p:spTgt spid="174"/>
                                        </p:tgtEl>
                                        <p:attrNameLst>
                                          <p:attrName>style.visibility</p:attrName>
                                        </p:attrNameLst>
                                      </p:cBhvr>
                                      <p:to>
                                        <p:strVal val="visible"/>
                                      </p:to>
                                    </p:set>
                                    <p:animEffect filter="fade" transition="in">
                                      <p:cBhvr>
                                        <p:cTn dur="1000"/>
                                        <p:tgtEl>
                                          <p:spTgt spid="174"/>
                                        </p:tgtEl>
                                      </p:cBhvr>
                                    </p:animEffect>
                                  </p:childTnLst>
                                </p:cTn>
                              </p:par>
                              <p:par>
                                <p:cTn fill="hold" nodeType="withEffect" presetClass="entr" presetID="10" presetSubtype="0">
                                  <p:stCondLst>
                                    <p:cond delay="0"/>
                                  </p:stCondLst>
                                  <p:childTnLst>
                                    <p:set>
                                      <p:cBhvr>
                                        <p:cTn dur="1" fill="hold">
                                          <p:stCondLst>
                                            <p:cond delay="0"/>
                                          </p:stCondLst>
                                        </p:cTn>
                                        <p:tgtEl>
                                          <p:spTgt spid="175"/>
                                        </p:tgtEl>
                                        <p:attrNameLst>
                                          <p:attrName>style.visibility</p:attrName>
                                        </p:attrNameLst>
                                      </p:cBhvr>
                                      <p:to>
                                        <p:strVal val="visible"/>
                                      </p:to>
                                    </p:set>
                                    <p:animEffect filter="fade" transition="in">
                                      <p:cBhvr>
                                        <p:cTn dur="1000"/>
                                        <p:tgtEl>
                                          <p:spTgt spid="175"/>
                                        </p:tgtEl>
                                      </p:cBhvr>
                                    </p:animEffect>
                                  </p:childTnLst>
                                </p:cTn>
                              </p:par>
                              <p:par>
                                <p:cTn fill="hold" nodeType="with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1000"/>
                                        <p:tgtEl>
                                          <p:spTgt spid="176"/>
                                        </p:tgtEl>
                                      </p:cBhvr>
                                    </p:animEffect>
                                  </p:childTnLst>
                                </p:cTn>
                              </p:par>
                              <p:par>
                                <p:cTn fill="hold" nodeType="withEffect" presetClass="entr" presetID="10" presetSubtype="0">
                                  <p:stCondLst>
                                    <p:cond delay="0"/>
                                  </p:stCondLst>
                                  <p:childTnLst>
                                    <p:set>
                                      <p:cBhvr>
                                        <p:cTn dur="1" fill="hold">
                                          <p:stCondLst>
                                            <p:cond delay="0"/>
                                          </p:stCondLst>
                                        </p:cTn>
                                        <p:tgtEl>
                                          <p:spTgt spid="178"/>
                                        </p:tgtEl>
                                        <p:attrNameLst>
                                          <p:attrName>style.visibility</p:attrName>
                                        </p:attrNameLst>
                                      </p:cBhvr>
                                      <p:to>
                                        <p:strVal val="visible"/>
                                      </p:to>
                                    </p:set>
                                    <p:animEffect filter="fade" transition="in">
                                      <p:cBhvr>
                                        <p:cTn dur="1000"/>
                                        <p:tgtEl>
                                          <p:spTgt spid="178"/>
                                        </p:tgtEl>
                                      </p:cBhvr>
                                    </p:animEffect>
                                  </p:childTnLst>
                                </p:cTn>
                              </p:par>
                              <p:par>
                                <p:cTn fill="hold" nodeType="with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1000"/>
                                        <p:tgtEl>
                                          <p:spTgt spid="18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8"/>
          <p:cNvSpPr txBox="1"/>
          <p:nvPr>
            <p:ph type="title"/>
          </p:nvPr>
        </p:nvSpPr>
        <p:spPr>
          <a:xfrm>
            <a:off x="457201" y="908029"/>
            <a:ext cx="3008400" cy="11622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sz="3000"/>
              <a:t>Survey</a:t>
            </a:r>
            <a:endParaRPr sz="3000"/>
          </a:p>
          <a:p>
            <a:pPr indent="0" lvl="0" marL="0" rtl="0" algn="l">
              <a:spcBef>
                <a:spcPts val="0"/>
              </a:spcBef>
              <a:spcAft>
                <a:spcPts val="0"/>
              </a:spcAft>
              <a:buNone/>
            </a:pPr>
            <a:r>
              <a:rPr lang="en" sz="3000"/>
              <a:t>Sample</a:t>
            </a:r>
            <a:endParaRPr sz="3000"/>
          </a:p>
        </p:txBody>
      </p:sp>
      <p:pic>
        <p:nvPicPr>
          <p:cNvPr id="186" name="Google Shape;186;p28"/>
          <p:cNvPicPr preferRelativeResize="0"/>
          <p:nvPr/>
        </p:nvPicPr>
        <p:blipFill rotWithShape="1">
          <a:blip r:embed="rId3">
            <a:alphaModFix/>
          </a:blip>
          <a:srcRect b="0" l="0" r="0" t="48089"/>
          <a:stretch/>
        </p:blipFill>
        <p:spPr>
          <a:xfrm>
            <a:off x="3159800" y="3559378"/>
            <a:ext cx="5676099" cy="2857547"/>
          </a:xfrm>
          <a:prstGeom prst="rect">
            <a:avLst/>
          </a:prstGeom>
          <a:noFill/>
          <a:ln>
            <a:noFill/>
          </a:ln>
        </p:spPr>
      </p:pic>
      <p:pic>
        <p:nvPicPr>
          <p:cNvPr id="187" name="Google Shape;187;p28"/>
          <p:cNvPicPr preferRelativeResize="0"/>
          <p:nvPr/>
        </p:nvPicPr>
        <p:blipFill>
          <a:blip r:embed="rId4">
            <a:alphaModFix/>
          </a:blip>
          <a:stretch>
            <a:fillRect/>
          </a:stretch>
        </p:blipFill>
        <p:spPr>
          <a:xfrm>
            <a:off x="3159800" y="1010575"/>
            <a:ext cx="5676100" cy="2548803"/>
          </a:xfrm>
          <a:prstGeom prst="rect">
            <a:avLst/>
          </a:prstGeom>
          <a:noFill/>
          <a:ln>
            <a:noFill/>
          </a:ln>
        </p:spPr>
      </p:pic>
      <p:sp>
        <p:nvSpPr>
          <p:cNvPr id="188" name="Google Shape;188;p28"/>
          <p:cNvSpPr txBox="1"/>
          <p:nvPr>
            <p:ph idx="2" type="body"/>
          </p:nvPr>
        </p:nvSpPr>
        <p:spPr>
          <a:xfrm>
            <a:off x="457200" y="2070075"/>
            <a:ext cx="2702700" cy="4056900"/>
          </a:xfrm>
          <a:prstGeom prst="rect">
            <a:avLst/>
          </a:prstGeom>
        </p:spPr>
        <p:txBody>
          <a:bodyPr anchorCtr="0" anchor="t" bIns="45700" lIns="91425" spcFirstLastPara="1" rIns="91425" wrap="square" tIns="45700">
            <a:noAutofit/>
          </a:bodyPr>
          <a:lstStyle/>
          <a:p>
            <a:pPr indent="0" lvl="0" marL="0" rtl="0" algn="l">
              <a:spcBef>
                <a:spcPts val="280"/>
              </a:spcBef>
              <a:spcAft>
                <a:spcPts val="0"/>
              </a:spcAft>
              <a:buNone/>
            </a:pPr>
            <a:r>
              <a:rPr lang="en" sz="2400"/>
              <a:t>Each respondent answers</a:t>
            </a:r>
            <a:endParaRPr sz="2400"/>
          </a:p>
          <a:p>
            <a:pPr indent="0" lvl="0" marL="0" rtl="0" algn="l">
              <a:spcBef>
                <a:spcPts val="280"/>
              </a:spcBef>
              <a:spcAft>
                <a:spcPts val="0"/>
              </a:spcAft>
              <a:buNone/>
            </a:pPr>
            <a:r>
              <a:rPr lang="en" sz="2400"/>
              <a:t>3 conjoint tables</a:t>
            </a:r>
            <a:endParaRPr sz="2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1000"/>
                                        <p:tgtEl>
                                          <p:spTgt spid="1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10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29"/>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
              <a:t>Data Analysis</a:t>
            </a:r>
            <a:endParaRPr b="1"/>
          </a:p>
        </p:txBody>
      </p:sp>
      <p:sp>
        <p:nvSpPr>
          <p:cNvPr id="194" name="Google Shape;194;p29"/>
          <p:cNvSpPr txBox="1"/>
          <p:nvPr>
            <p:ph idx="1" type="body"/>
          </p:nvPr>
        </p:nvSpPr>
        <p:spPr>
          <a:xfrm>
            <a:off x="457200" y="1858200"/>
            <a:ext cx="8229600" cy="4246500"/>
          </a:xfrm>
          <a:prstGeom prst="rect">
            <a:avLst/>
          </a:prstGeom>
        </p:spPr>
        <p:txBody>
          <a:bodyPr anchorCtr="0" anchor="t" bIns="45700" lIns="91425" spcFirstLastPara="1" rIns="91425" wrap="square" tIns="45700">
            <a:noAutofit/>
          </a:bodyPr>
          <a:lstStyle/>
          <a:p>
            <a:pPr indent="-368300" lvl="0" marL="457200" rtl="0" algn="l">
              <a:spcBef>
                <a:spcPts val="360"/>
              </a:spcBef>
              <a:spcAft>
                <a:spcPts val="0"/>
              </a:spcAft>
              <a:buSzPts val="2200"/>
              <a:buChar char="●"/>
            </a:pPr>
            <a:r>
              <a:rPr lang="en"/>
              <a:t>The s</a:t>
            </a:r>
            <a:r>
              <a:rPr lang="en" sz="2200"/>
              <a:t>urvey was distributed on </a:t>
            </a:r>
            <a:r>
              <a:rPr lang="en" sz="2200"/>
              <a:t>Qualtrics</a:t>
            </a:r>
            <a:endParaRPr/>
          </a:p>
          <a:p>
            <a:pPr indent="-368300" lvl="0" marL="457200" rtl="0" algn="l">
              <a:spcBef>
                <a:spcPts val="1000"/>
              </a:spcBef>
              <a:spcAft>
                <a:spcPts val="0"/>
              </a:spcAft>
              <a:buSzPts val="2200"/>
              <a:buChar char="●"/>
            </a:pPr>
            <a:r>
              <a:rPr lang="en" sz="2200"/>
              <a:t>A</a:t>
            </a:r>
            <a:r>
              <a:rPr lang="en" sz="2200"/>
              <a:t>n online sample of US adults (with nationally representative quotas by region, gender, age, and race-ethnicity)</a:t>
            </a:r>
            <a:endParaRPr/>
          </a:p>
          <a:p>
            <a:pPr indent="-368300" lvl="0" marL="457200" rtl="0" algn="l">
              <a:spcBef>
                <a:spcPts val="1000"/>
              </a:spcBef>
              <a:spcAft>
                <a:spcPts val="0"/>
              </a:spcAft>
              <a:buSzPts val="2200"/>
              <a:buChar char="●"/>
            </a:pPr>
            <a:r>
              <a:rPr lang="en" sz="2200"/>
              <a:t>840 responses</a:t>
            </a:r>
            <a:endParaRPr/>
          </a:p>
          <a:p>
            <a:pPr indent="-368300" lvl="0" marL="457200" rtl="0" algn="l">
              <a:spcBef>
                <a:spcPts val="1000"/>
              </a:spcBef>
              <a:spcAft>
                <a:spcPts val="0"/>
              </a:spcAft>
              <a:buSzPts val="2200"/>
              <a:buChar char="●"/>
            </a:pPr>
            <a:r>
              <a:rPr lang="en" sz="2200"/>
              <a:t>Final observations: (840-38) Responses * 3 conjoint tables * 2 organizations = 4,812</a:t>
            </a:r>
            <a:endParaRPr sz="2200"/>
          </a:p>
          <a:p>
            <a:pPr indent="-368300" lvl="0" marL="457200" rtl="0" algn="l">
              <a:spcBef>
                <a:spcPts val="1000"/>
              </a:spcBef>
              <a:spcAft>
                <a:spcPts val="0"/>
              </a:spcAft>
              <a:buSzPts val="2200"/>
              <a:buChar char="●"/>
            </a:pPr>
            <a:r>
              <a:rPr lang="en"/>
              <a:t>Average Marginal </a:t>
            </a:r>
            <a:r>
              <a:rPr lang="en"/>
              <a:t>Component</a:t>
            </a:r>
            <a:r>
              <a:rPr lang="en"/>
              <a:t> Effect (AMCE)</a:t>
            </a:r>
            <a:endParaRPr/>
          </a:p>
          <a:p>
            <a:pPr indent="-368300" lvl="1" marL="914400" rtl="0" algn="l">
              <a:spcBef>
                <a:spcPts val="1000"/>
              </a:spcBef>
              <a:spcAft>
                <a:spcPts val="1000"/>
              </a:spcAft>
              <a:buSzPts val="2200"/>
              <a:buChar char="○"/>
            </a:pPr>
            <a:r>
              <a:rPr lang="en" sz="2200"/>
              <a:t>AMCE represents the marginal effect of a particular attribute while averaging over the remaining attributes in the regression model</a:t>
            </a:r>
            <a:endParaRPr sz="22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0" st="0"/>
                                            </p:txEl>
                                          </p:spTgt>
                                        </p:tgtEl>
                                        <p:attrNameLst>
                                          <p:attrName>style.visibility</p:attrName>
                                        </p:attrNameLst>
                                      </p:cBhvr>
                                      <p:to>
                                        <p:strVal val="visible"/>
                                      </p:to>
                                    </p:set>
                                    <p:animEffect filter="fade" transition="in">
                                      <p:cBhvr>
                                        <p:cTn dur="1000"/>
                                        <p:tgtEl>
                                          <p:spTgt spid="19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1" st="1"/>
                                            </p:txEl>
                                          </p:spTgt>
                                        </p:tgtEl>
                                        <p:attrNameLst>
                                          <p:attrName>style.visibility</p:attrName>
                                        </p:attrNameLst>
                                      </p:cBhvr>
                                      <p:to>
                                        <p:strVal val="visible"/>
                                      </p:to>
                                    </p:set>
                                    <p:animEffect filter="fade" transition="in">
                                      <p:cBhvr>
                                        <p:cTn dur="1000"/>
                                        <p:tgtEl>
                                          <p:spTgt spid="19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2" st="2"/>
                                            </p:txEl>
                                          </p:spTgt>
                                        </p:tgtEl>
                                        <p:attrNameLst>
                                          <p:attrName>style.visibility</p:attrName>
                                        </p:attrNameLst>
                                      </p:cBhvr>
                                      <p:to>
                                        <p:strVal val="visible"/>
                                      </p:to>
                                    </p:set>
                                    <p:animEffect filter="fade" transition="in">
                                      <p:cBhvr>
                                        <p:cTn dur="1000"/>
                                        <p:tgtEl>
                                          <p:spTgt spid="19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3" st="3"/>
                                            </p:txEl>
                                          </p:spTgt>
                                        </p:tgtEl>
                                        <p:attrNameLst>
                                          <p:attrName>style.visibility</p:attrName>
                                        </p:attrNameLst>
                                      </p:cBhvr>
                                      <p:to>
                                        <p:strVal val="visible"/>
                                      </p:to>
                                    </p:set>
                                    <p:animEffect filter="fade" transition="in">
                                      <p:cBhvr>
                                        <p:cTn dur="1000"/>
                                        <p:tgtEl>
                                          <p:spTgt spid="19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4" st="4"/>
                                            </p:txEl>
                                          </p:spTgt>
                                        </p:tgtEl>
                                        <p:attrNameLst>
                                          <p:attrName>style.visibility</p:attrName>
                                        </p:attrNameLst>
                                      </p:cBhvr>
                                      <p:to>
                                        <p:strVal val="visible"/>
                                      </p:to>
                                    </p:set>
                                    <p:animEffect filter="fade" transition="in">
                                      <p:cBhvr>
                                        <p:cTn dur="1000"/>
                                        <p:tgtEl>
                                          <p:spTgt spid="19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4">
                                            <p:txEl>
                                              <p:pRg end="5" st="5"/>
                                            </p:txEl>
                                          </p:spTgt>
                                        </p:tgtEl>
                                        <p:attrNameLst>
                                          <p:attrName>style.visibility</p:attrName>
                                        </p:attrNameLst>
                                      </p:cBhvr>
                                      <p:to>
                                        <p:strVal val="visible"/>
                                      </p:to>
                                    </p:set>
                                    <p:animEffect filter="fade" transition="in">
                                      <p:cBhvr>
                                        <p:cTn dur="1000"/>
                                        <p:tgtEl>
                                          <p:spTgt spid="194">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pic>
        <p:nvPicPr>
          <p:cNvPr id="199" name="Google Shape;199;p30"/>
          <p:cNvPicPr preferRelativeResize="0"/>
          <p:nvPr/>
        </p:nvPicPr>
        <p:blipFill>
          <a:blip r:embed="rId3">
            <a:alphaModFix/>
          </a:blip>
          <a:stretch>
            <a:fillRect/>
          </a:stretch>
        </p:blipFill>
        <p:spPr>
          <a:xfrm>
            <a:off x="42025" y="1852275"/>
            <a:ext cx="9026225" cy="4400175"/>
          </a:xfrm>
          <a:prstGeom prst="rect">
            <a:avLst/>
          </a:prstGeom>
          <a:noFill/>
          <a:ln>
            <a:noFill/>
          </a:ln>
        </p:spPr>
      </p:pic>
      <p:sp>
        <p:nvSpPr>
          <p:cNvPr id="200" name="Google Shape;200;p30"/>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
              <a:t>Result</a:t>
            </a:r>
            <a:endParaRPr b="1"/>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pic>
        <p:nvPicPr>
          <p:cNvPr id="205" name="Google Shape;205;p31"/>
          <p:cNvPicPr preferRelativeResize="0"/>
          <p:nvPr/>
        </p:nvPicPr>
        <p:blipFill>
          <a:blip r:embed="rId3">
            <a:alphaModFix/>
          </a:blip>
          <a:stretch>
            <a:fillRect/>
          </a:stretch>
        </p:blipFill>
        <p:spPr>
          <a:xfrm>
            <a:off x="58888" y="796125"/>
            <a:ext cx="9026225" cy="4400175"/>
          </a:xfrm>
          <a:prstGeom prst="rect">
            <a:avLst/>
          </a:prstGeom>
          <a:noFill/>
          <a:ln>
            <a:noFill/>
          </a:ln>
        </p:spPr>
      </p:pic>
      <p:sp>
        <p:nvSpPr>
          <p:cNvPr id="206" name="Google Shape;206;p31"/>
          <p:cNvSpPr txBox="1"/>
          <p:nvPr/>
        </p:nvSpPr>
        <p:spPr>
          <a:xfrm>
            <a:off x="58900" y="5183825"/>
            <a:ext cx="9026100" cy="121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t>H1</a:t>
            </a:r>
            <a:r>
              <a:rPr lang="en" sz="2000"/>
              <a:t> The availability of information on revenue sources of nonprofit organizations will have a positive effect on the donor’s giving decision.</a:t>
            </a:r>
            <a:endParaRPr sz="2000"/>
          </a:p>
          <a:p>
            <a:pPr indent="0" lvl="0" marL="0" rtl="0" algn="l">
              <a:spcBef>
                <a:spcPts val="1000"/>
              </a:spcBef>
              <a:spcAft>
                <a:spcPts val="1000"/>
              </a:spcAft>
              <a:buNone/>
            </a:pPr>
            <a:r>
              <a:rPr b="1" lang="en" sz="2000">
                <a:solidFill>
                  <a:srgbClr val="FF0000"/>
                </a:solidFill>
              </a:rPr>
              <a:t>Accepted</a:t>
            </a:r>
            <a:r>
              <a:rPr lang="en" sz="2000">
                <a:solidFill>
                  <a:srgbClr val="FF0000"/>
                </a:solidFill>
              </a:rPr>
              <a:t>: Donors prefer available revenue source information.</a:t>
            </a:r>
            <a:endParaRPr sz="2000">
              <a:solidFill>
                <a:srgbClr val="FF0000"/>
              </a:solidFill>
            </a:endParaRPr>
          </a:p>
        </p:txBody>
      </p:sp>
      <p:sp>
        <p:nvSpPr>
          <p:cNvPr id="207" name="Google Shape;207;p31"/>
          <p:cNvSpPr/>
          <p:nvPr/>
        </p:nvSpPr>
        <p:spPr>
          <a:xfrm>
            <a:off x="2823200" y="1329533"/>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31"/>
          <p:cNvSpPr/>
          <p:nvPr/>
        </p:nvSpPr>
        <p:spPr>
          <a:xfrm>
            <a:off x="2289800" y="2243933"/>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31"/>
          <p:cNvSpPr/>
          <p:nvPr/>
        </p:nvSpPr>
        <p:spPr>
          <a:xfrm>
            <a:off x="2392475" y="3136458"/>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31"/>
          <p:cNvSpPr/>
          <p:nvPr/>
        </p:nvSpPr>
        <p:spPr>
          <a:xfrm>
            <a:off x="3156100" y="4034758"/>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31"/>
          <p:cNvSpPr/>
          <p:nvPr/>
        </p:nvSpPr>
        <p:spPr>
          <a:xfrm>
            <a:off x="6374900" y="1329533"/>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31"/>
          <p:cNvSpPr/>
          <p:nvPr/>
        </p:nvSpPr>
        <p:spPr>
          <a:xfrm>
            <a:off x="5750325" y="2243925"/>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1"/>
          <p:cNvSpPr/>
          <p:nvPr/>
        </p:nvSpPr>
        <p:spPr>
          <a:xfrm>
            <a:off x="6244600" y="3136458"/>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31"/>
          <p:cNvSpPr/>
          <p:nvPr/>
        </p:nvSpPr>
        <p:spPr>
          <a:xfrm>
            <a:off x="6542025" y="4034758"/>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1000"/>
                                        <p:tgtEl>
                                          <p:spTgt spid="207"/>
                                        </p:tgtEl>
                                      </p:cBhvr>
                                    </p:animEffect>
                                  </p:childTnLst>
                                </p:cTn>
                              </p:par>
                              <p:par>
                                <p:cTn fill="hold" nodeType="with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1"/>
                                        <p:tgtEl>
                                          <p:spTgt spid="208"/>
                                        </p:tgtEl>
                                      </p:cBhvr>
                                    </p:animEffect>
                                  </p:childTnLst>
                                </p:cTn>
                              </p:par>
                              <p:par>
                                <p:cTn fill="hold" nodeType="withEffect" presetClass="entr" presetID="10" presetSubtype="0">
                                  <p:stCondLst>
                                    <p:cond delay="0"/>
                                  </p:stCondLst>
                                  <p:childTnLst>
                                    <p:set>
                                      <p:cBhvr>
                                        <p:cTn dur="1" fill="hold">
                                          <p:stCondLst>
                                            <p:cond delay="0"/>
                                          </p:stCondLst>
                                        </p:cTn>
                                        <p:tgtEl>
                                          <p:spTgt spid="209"/>
                                        </p:tgtEl>
                                        <p:attrNameLst>
                                          <p:attrName>style.visibility</p:attrName>
                                        </p:attrNameLst>
                                      </p:cBhvr>
                                      <p:to>
                                        <p:strVal val="visible"/>
                                      </p:to>
                                    </p:set>
                                    <p:animEffect filter="fade" transition="in">
                                      <p:cBhvr>
                                        <p:cTn dur="1"/>
                                        <p:tgtEl>
                                          <p:spTgt spid="209"/>
                                        </p:tgtEl>
                                      </p:cBhvr>
                                    </p:animEffect>
                                  </p:childTnLst>
                                </p:cTn>
                              </p:par>
                              <p:par>
                                <p:cTn fill="hold" nodeType="with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1"/>
                                        <p:tgtEl>
                                          <p:spTgt spid="211"/>
                                        </p:tgtEl>
                                      </p:cBhvr>
                                    </p:animEffect>
                                  </p:childTnLst>
                                </p:cTn>
                              </p:par>
                              <p:par>
                                <p:cTn fill="hold" nodeType="withEffect" presetClass="entr" presetID="10" presetSubtype="0">
                                  <p:stCondLst>
                                    <p:cond delay="0"/>
                                  </p:stCondLst>
                                  <p:childTnLst>
                                    <p:set>
                                      <p:cBhvr>
                                        <p:cTn dur="1" fill="hold">
                                          <p:stCondLst>
                                            <p:cond delay="0"/>
                                          </p:stCondLst>
                                        </p:cTn>
                                        <p:tgtEl>
                                          <p:spTgt spid="212"/>
                                        </p:tgtEl>
                                        <p:attrNameLst>
                                          <p:attrName>style.visibility</p:attrName>
                                        </p:attrNameLst>
                                      </p:cBhvr>
                                      <p:to>
                                        <p:strVal val="visible"/>
                                      </p:to>
                                    </p:set>
                                    <p:animEffect filter="fade" transition="in">
                                      <p:cBhvr>
                                        <p:cTn dur="1"/>
                                        <p:tgtEl>
                                          <p:spTgt spid="212"/>
                                        </p:tgtEl>
                                      </p:cBhvr>
                                    </p:animEffect>
                                  </p:childTnLst>
                                </p:cTn>
                              </p:par>
                              <p:par>
                                <p:cTn fill="hold" nodeType="withEffect" presetClass="entr" presetID="10" presetSubtype="0">
                                  <p:stCondLst>
                                    <p:cond delay="0"/>
                                  </p:stCondLst>
                                  <p:childTnLst>
                                    <p:set>
                                      <p:cBhvr>
                                        <p:cTn dur="1" fill="hold">
                                          <p:stCondLst>
                                            <p:cond delay="0"/>
                                          </p:stCondLst>
                                        </p:cTn>
                                        <p:tgtEl>
                                          <p:spTgt spid="213"/>
                                        </p:tgtEl>
                                        <p:attrNameLst>
                                          <p:attrName>style.visibility</p:attrName>
                                        </p:attrNameLst>
                                      </p:cBhvr>
                                      <p:to>
                                        <p:strVal val="visible"/>
                                      </p:to>
                                    </p:set>
                                    <p:animEffect filter="fade" transition="in">
                                      <p:cBhvr>
                                        <p:cTn dur="1"/>
                                        <p:tgtEl>
                                          <p:spTgt spid="213"/>
                                        </p:tgtEl>
                                      </p:cBhvr>
                                    </p:animEffect>
                                  </p:childTnLst>
                                </p:cTn>
                              </p:par>
                              <p:par>
                                <p:cTn fill="hold" nodeType="withEffect" presetClass="entr" presetID="10" presetSubtype="0">
                                  <p:stCondLst>
                                    <p:cond delay="0"/>
                                  </p:stCondLst>
                                  <p:childTnLst>
                                    <p:set>
                                      <p:cBhvr>
                                        <p:cTn dur="1" fill="hold">
                                          <p:stCondLst>
                                            <p:cond delay="0"/>
                                          </p:stCondLst>
                                        </p:cTn>
                                        <p:tgtEl>
                                          <p:spTgt spid="214"/>
                                        </p:tgtEl>
                                        <p:attrNameLst>
                                          <p:attrName>style.visibility</p:attrName>
                                        </p:attrNameLst>
                                      </p:cBhvr>
                                      <p:to>
                                        <p:strVal val="visible"/>
                                      </p:to>
                                    </p:set>
                                    <p:animEffect filter="fade" transition="in">
                                      <p:cBhvr>
                                        <p:cTn dur="1"/>
                                        <p:tgtEl>
                                          <p:spTgt spid="214"/>
                                        </p:tgtEl>
                                      </p:cBhvr>
                                    </p:animEffect>
                                  </p:childTnLst>
                                </p:cTn>
                              </p:par>
                              <p:par>
                                <p:cTn fill="hold" nodeType="with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1"/>
                                        <p:tgtEl>
                                          <p:spTgt spid="2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xEl>
                                              <p:pRg end="0" st="0"/>
                                            </p:txEl>
                                          </p:spTgt>
                                        </p:tgtEl>
                                        <p:attrNameLst>
                                          <p:attrName>style.visibility</p:attrName>
                                        </p:attrNameLst>
                                      </p:cBhvr>
                                      <p:to>
                                        <p:strVal val="visible"/>
                                      </p:to>
                                    </p:set>
                                    <p:animEffect filter="fade" transition="in">
                                      <p:cBhvr>
                                        <p:cTn dur="1000"/>
                                        <p:tgtEl>
                                          <p:spTgt spid="20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xEl>
                                              <p:pRg end="1" st="1"/>
                                            </p:txEl>
                                          </p:spTgt>
                                        </p:tgtEl>
                                        <p:attrNameLst>
                                          <p:attrName>style.visibility</p:attrName>
                                        </p:attrNameLst>
                                      </p:cBhvr>
                                      <p:to>
                                        <p:strVal val="visible"/>
                                      </p:to>
                                    </p:set>
                                    <p:animEffect filter="fade" transition="in">
                                      <p:cBhvr>
                                        <p:cTn dur="1000"/>
                                        <p:tgtEl>
                                          <p:spTgt spid="206">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pic>
        <p:nvPicPr>
          <p:cNvPr id="219" name="Google Shape;219;p32"/>
          <p:cNvPicPr preferRelativeResize="0"/>
          <p:nvPr/>
        </p:nvPicPr>
        <p:blipFill>
          <a:blip r:embed="rId3">
            <a:alphaModFix/>
          </a:blip>
          <a:stretch>
            <a:fillRect/>
          </a:stretch>
        </p:blipFill>
        <p:spPr>
          <a:xfrm>
            <a:off x="58888" y="796125"/>
            <a:ext cx="9026225" cy="4400175"/>
          </a:xfrm>
          <a:prstGeom prst="rect">
            <a:avLst/>
          </a:prstGeom>
          <a:noFill/>
          <a:ln>
            <a:noFill/>
          </a:ln>
        </p:spPr>
      </p:pic>
      <p:sp>
        <p:nvSpPr>
          <p:cNvPr id="220" name="Google Shape;220;p32"/>
          <p:cNvSpPr txBox="1"/>
          <p:nvPr/>
        </p:nvSpPr>
        <p:spPr>
          <a:xfrm>
            <a:off x="58900" y="5222350"/>
            <a:ext cx="9026100" cy="1463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t>H2</a:t>
            </a:r>
            <a:r>
              <a:rPr lang="en" sz="2000"/>
              <a:t> Charitable donations, government grants, and program service revenue will have a positive or negative effect on the donor’s giving decision.</a:t>
            </a:r>
            <a:endParaRPr sz="2000"/>
          </a:p>
          <a:p>
            <a:pPr indent="0" lvl="0" marL="0" rtl="0" algn="l">
              <a:spcBef>
                <a:spcPts val="1000"/>
              </a:spcBef>
              <a:spcAft>
                <a:spcPts val="1000"/>
              </a:spcAft>
              <a:buNone/>
            </a:pPr>
            <a:r>
              <a:rPr b="1" lang="en" sz="2000">
                <a:solidFill>
                  <a:srgbClr val="FF0000"/>
                </a:solidFill>
              </a:rPr>
              <a:t>Partially accepted</a:t>
            </a:r>
            <a:r>
              <a:rPr lang="en" sz="2000">
                <a:solidFill>
                  <a:srgbClr val="FF0000"/>
                </a:solidFill>
              </a:rPr>
              <a:t>: Revenue from charitable donations crowd-in new giving.</a:t>
            </a:r>
            <a:endParaRPr sz="2000">
              <a:solidFill>
                <a:srgbClr val="FF0000"/>
              </a:solidFill>
            </a:endParaRPr>
          </a:p>
        </p:txBody>
      </p:sp>
      <p:sp>
        <p:nvSpPr>
          <p:cNvPr id="221" name="Google Shape;221;p32"/>
          <p:cNvSpPr/>
          <p:nvPr/>
        </p:nvSpPr>
        <p:spPr>
          <a:xfrm>
            <a:off x="4636100" y="1598883"/>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32"/>
          <p:cNvSpPr/>
          <p:nvPr/>
        </p:nvSpPr>
        <p:spPr>
          <a:xfrm>
            <a:off x="4572000" y="1772008"/>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32"/>
          <p:cNvSpPr/>
          <p:nvPr/>
        </p:nvSpPr>
        <p:spPr>
          <a:xfrm>
            <a:off x="3822100" y="2535608"/>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32"/>
          <p:cNvSpPr/>
          <p:nvPr/>
        </p:nvSpPr>
        <p:spPr>
          <a:xfrm>
            <a:off x="3891625" y="2688008"/>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32"/>
          <p:cNvSpPr/>
          <p:nvPr/>
        </p:nvSpPr>
        <p:spPr>
          <a:xfrm>
            <a:off x="3774675" y="3472333"/>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32"/>
          <p:cNvSpPr/>
          <p:nvPr/>
        </p:nvSpPr>
        <p:spPr>
          <a:xfrm>
            <a:off x="4120225" y="3593658"/>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32"/>
          <p:cNvSpPr/>
          <p:nvPr/>
        </p:nvSpPr>
        <p:spPr>
          <a:xfrm>
            <a:off x="7896150" y="1598883"/>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32"/>
          <p:cNvSpPr/>
          <p:nvPr/>
        </p:nvSpPr>
        <p:spPr>
          <a:xfrm>
            <a:off x="8007100" y="1772008"/>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32"/>
          <p:cNvSpPr/>
          <p:nvPr/>
        </p:nvSpPr>
        <p:spPr>
          <a:xfrm>
            <a:off x="7299650" y="2535608"/>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32"/>
          <p:cNvSpPr/>
          <p:nvPr/>
        </p:nvSpPr>
        <p:spPr>
          <a:xfrm>
            <a:off x="7348475" y="2688008"/>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32"/>
          <p:cNvSpPr/>
          <p:nvPr/>
        </p:nvSpPr>
        <p:spPr>
          <a:xfrm>
            <a:off x="7528250" y="3429008"/>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32"/>
          <p:cNvSpPr/>
          <p:nvPr/>
        </p:nvSpPr>
        <p:spPr>
          <a:xfrm>
            <a:off x="7709000" y="3593658"/>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gtEl>
                                        <p:attrNameLst>
                                          <p:attrName>style.visibility</p:attrName>
                                        </p:attrNameLst>
                                      </p:cBhvr>
                                      <p:to>
                                        <p:strVal val="visible"/>
                                      </p:to>
                                    </p:set>
                                    <p:animEffect filter="fade" transition="in">
                                      <p:cBhvr>
                                        <p:cTn dur="1"/>
                                        <p:tgtEl>
                                          <p:spTgt spid="221"/>
                                        </p:tgtEl>
                                      </p:cBhvr>
                                    </p:animEffect>
                                  </p:childTnLst>
                                </p:cTn>
                              </p:par>
                              <p:par>
                                <p:cTn fill="hold" nodeType="withEffect" presetClass="entr" presetID="10" presetSubtype="0">
                                  <p:stCondLst>
                                    <p:cond delay="0"/>
                                  </p:stCondLst>
                                  <p:childTnLst>
                                    <p:set>
                                      <p:cBhvr>
                                        <p:cTn dur="1" fill="hold">
                                          <p:stCondLst>
                                            <p:cond delay="0"/>
                                          </p:stCondLst>
                                        </p:cTn>
                                        <p:tgtEl>
                                          <p:spTgt spid="222"/>
                                        </p:tgtEl>
                                        <p:attrNameLst>
                                          <p:attrName>style.visibility</p:attrName>
                                        </p:attrNameLst>
                                      </p:cBhvr>
                                      <p:to>
                                        <p:strVal val="visible"/>
                                      </p:to>
                                    </p:set>
                                    <p:animEffect filter="fade" transition="in">
                                      <p:cBhvr>
                                        <p:cTn dur="1"/>
                                        <p:tgtEl>
                                          <p:spTgt spid="222"/>
                                        </p:tgtEl>
                                      </p:cBhvr>
                                    </p:animEffect>
                                  </p:childTnLst>
                                </p:cTn>
                              </p:par>
                              <p:par>
                                <p:cTn fill="hold" nodeType="withEffect" presetClass="entr" presetID="10" presetSubtype="0">
                                  <p:stCondLst>
                                    <p:cond delay="0"/>
                                  </p:stCondLst>
                                  <p:childTnLst>
                                    <p:set>
                                      <p:cBhvr>
                                        <p:cTn dur="1" fill="hold">
                                          <p:stCondLst>
                                            <p:cond delay="0"/>
                                          </p:stCondLst>
                                        </p:cTn>
                                        <p:tgtEl>
                                          <p:spTgt spid="223"/>
                                        </p:tgtEl>
                                        <p:attrNameLst>
                                          <p:attrName>style.visibility</p:attrName>
                                        </p:attrNameLst>
                                      </p:cBhvr>
                                      <p:to>
                                        <p:strVal val="visible"/>
                                      </p:to>
                                    </p:set>
                                    <p:animEffect filter="fade" transition="in">
                                      <p:cBhvr>
                                        <p:cTn dur="1"/>
                                        <p:tgtEl>
                                          <p:spTgt spid="223"/>
                                        </p:tgtEl>
                                      </p:cBhvr>
                                    </p:animEffect>
                                  </p:childTnLst>
                                </p:cTn>
                              </p:par>
                              <p:par>
                                <p:cTn fill="hold" nodeType="withEffect" presetClass="entr" presetID="10" presetSubtype="0">
                                  <p:stCondLst>
                                    <p:cond delay="0"/>
                                  </p:stCondLst>
                                  <p:childTnLst>
                                    <p:set>
                                      <p:cBhvr>
                                        <p:cTn dur="1" fill="hold">
                                          <p:stCondLst>
                                            <p:cond delay="0"/>
                                          </p:stCondLst>
                                        </p:cTn>
                                        <p:tgtEl>
                                          <p:spTgt spid="224"/>
                                        </p:tgtEl>
                                        <p:attrNameLst>
                                          <p:attrName>style.visibility</p:attrName>
                                        </p:attrNameLst>
                                      </p:cBhvr>
                                      <p:to>
                                        <p:strVal val="visible"/>
                                      </p:to>
                                    </p:set>
                                    <p:animEffect filter="fade" transition="in">
                                      <p:cBhvr>
                                        <p:cTn dur="1"/>
                                        <p:tgtEl>
                                          <p:spTgt spid="224"/>
                                        </p:tgtEl>
                                      </p:cBhvr>
                                    </p:animEffect>
                                  </p:childTnLst>
                                </p:cTn>
                              </p:par>
                              <p:par>
                                <p:cTn fill="hold" nodeType="withEffect" presetClass="entr" presetID="10" presetSubtype="0">
                                  <p:stCondLst>
                                    <p:cond delay="0"/>
                                  </p:stCondLst>
                                  <p:childTnLst>
                                    <p:set>
                                      <p:cBhvr>
                                        <p:cTn dur="1" fill="hold">
                                          <p:stCondLst>
                                            <p:cond delay="0"/>
                                          </p:stCondLst>
                                        </p:cTn>
                                        <p:tgtEl>
                                          <p:spTgt spid="226"/>
                                        </p:tgtEl>
                                        <p:attrNameLst>
                                          <p:attrName>style.visibility</p:attrName>
                                        </p:attrNameLst>
                                      </p:cBhvr>
                                      <p:to>
                                        <p:strVal val="visible"/>
                                      </p:to>
                                    </p:set>
                                    <p:animEffect filter="fade" transition="in">
                                      <p:cBhvr>
                                        <p:cTn dur="1"/>
                                        <p:tgtEl>
                                          <p:spTgt spid="226"/>
                                        </p:tgtEl>
                                      </p:cBhvr>
                                    </p:animEffect>
                                  </p:childTnLst>
                                </p:cTn>
                              </p:par>
                              <p:par>
                                <p:cTn fill="hold" nodeType="with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1"/>
                                        <p:tgtEl>
                                          <p:spTgt spid="227"/>
                                        </p:tgtEl>
                                      </p:cBhvr>
                                    </p:animEffect>
                                  </p:childTnLst>
                                </p:cTn>
                              </p:par>
                              <p:par>
                                <p:cTn fill="hold" nodeType="withEffect" presetClass="entr" presetID="10" presetSubtype="0">
                                  <p:stCondLst>
                                    <p:cond delay="0"/>
                                  </p:stCondLst>
                                  <p:childTnLst>
                                    <p:set>
                                      <p:cBhvr>
                                        <p:cTn dur="1" fill="hold">
                                          <p:stCondLst>
                                            <p:cond delay="0"/>
                                          </p:stCondLst>
                                        </p:cTn>
                                        <p:tgtEl>
                                          <p:spTgt spid="228"/>
                                        </p:tgtEl>
                                        <p:attrNameLst>
                                          <p:attrName>style.visibility</p:attrName>
                                        </p:attrNameLst>
                                      </p:cBhvr>
                                      <p:to>
                                        <p:strVal val="visible"/>
                                      </p:to>
                                    </p:set>
                                    <p:animEffect filter="fade" transition="in">
                                      <p:cBhvr>
                                        <p:cTn dur="1"/>
                                        <p:tgtEl>
                                          <p:spTgt spid="228"/>
                                        </p:tgtEl>
                                      </p:cBhvr>
                                    </p:animEffect>
                                  </p:childTnLst>
                                </p:cTn>
                              </p:par>
                              <p:par>
                                <p:cTn fill="hold" nodeType="withEffect" presetClass="entr" presetID="10" presetSubtype="0">
                                  <p:stCondLst>
                                    <p:cond delay="0"/>
                                  </p:stCondLst>
                                  <p:childTnLst>
                                    <p:set>
                                      <p:cBhvr>
                                        <p:cTn dur="1" fill="hold">
                                          <p:stCondLst>
                                            <p:cond delay="0"/>
                                          </p:stCondLst>
                                        </p:cTn>
                                        <p:tgtEl>
                                          <p:spTgt spid="229"/>
                                        </p:tgtEl>
                                        <p:attrNameLst>
                                          <p:attrName>style.visibility</p:attrName>
                                        </p:attrNameLst>
                                      </p:cBhvr>
                                      <p:to>
                                        <p:strVal val="visible"/>
                                      </p:to>
                                    </p:set>
                                    <p:animEffect filter="fade" transition="in">
                                      <p:cBhvr>
                                        <p:cTn dur="1"/>
                                        <p:tgtEl>
                                          <p:spTgt spid="229"/>
                                        </p:tgtEl>
                                      </p:cBhvr>
                                    </p:animEffect>
                                  </p:childTnLst>
                                </p:cTn>
                              </p:par>
                              <p:par>
                                <p:cTn fill="hold" nodeType="withEffect" presetClass="entr" presetID="10" presetSubtype="0">
                                  <p:stCondLst>
                                    <p:cond delay="0"/>
                                  </p:stCondLst>
                                  <p:childTnLst>
                                    <p:set>
                                      <p:cBhvr>
                                        <p:cTn dur="1" fill="hold">
                                          <p:stCondLst>
                                            <p:cond delay="0"/>
                                          </p:stCondLst>
                                        </p:cTn>
                                        <p:tgtEl>
                                          <p:spTgt spid="230"/>
                                        </p:tgtEl>
                                        <p:attrNameLst>
                                          <p:attrName>style.visibility</p:attrName>
                                        </p:attrNameLst>
                                      </p:cBhvr>
                                      <p:to>
                                        <p:strVal val="visible"/>
                                      </p:to>
                                    </p:set>
                                    <p:animEffect filter="fade" transition="in">
                                      <p:cBhvr>
                                        <p:cTn dur="1"/>
                                        <p:tgtEl>
                                          <p:spTgt spid="230"/>
                                        </p:tgtEl>
                                      </p:cBhvr>
                                    </p:animEffect>
                                  </p:childTnLst>
                                </p:cTn>
                              </p:par>
                              <p:par>
                                <p:cTn fill="hold" nodeType="withEffect" presetClass="entr" presetID="10" presetSubtype="0">
                                  <p:stCondLst>
                                    <p:cond delay="0"/>
                                  </p:stCondLst>
                                  <p:childTnLst>
                                    <p:set>
                                      <p:cBhvr>
                                        <p:cTn dur="1" fill="hold">
                                          <p:stCondLst>
                                            <p:cond delay="0"/>
                                          </p:stCondLst>
                                        </p:cTn>
                                        <p:tgtEl>
                                          <p:spTgt spid="231"/>
                                        </p:tgtEl>
                                        <p:attrNameLst>
                                          <p:attrName>style.visibility</p:attrName>
                                        </p:attrNameLst>
                                      </p:cBhvr>
                                      <p:to>
                                        <p:strVal val="visible"/>
                                      </p:to>
                                    </p:set>
                                    <p:animEffect filter="fade" transition="in">
                                      <p:cBhvr>
                                        <p:cTn dur="1"/>
                                        <p:tgtEl>
                                          <p:spTgt spid="231"/>
                                        </p:tgtEl>
                                      </p:cBhvr>
                                    </p:animEffect>
                                  </p:childTnLst>
                                </p:cTn>
                              </p:par>
                              <p:par>
                                <p:cTn fill="hold" nodeType="withEffect" presetClass="entr" presetID="10" presetSubtype="0">
                                  <p:stCondLst>
                                    <p:cond delay="0"/>
                                  </p:stCondLst>
                                  <p:childTnLst>
                                    <p:set>
                                      <p:cBhvr>
                                        <p:cTn dur="1" fill="hold">
                                          <p:stCondLst>
                                            <p:cond delay="0"/>
                                          </p:stCondLst>
                                        </p:cTn>
                                        <p:tgtEl>
                                          <p:spTgt spid="232"/>
                                        </p:tgtEl>
                                        <p:attrNameLst>
                                          <p:attrName>style.visibility</p:attrName>
                                        </p:attrNameLst>
                                      </p:cBhvr>
                                      <p:to>
                                        <p:strVal val="visible"/>
                                      </p:to>
                                    </p:set>
                                    <p:animEffect filter="fade" transition="in">
                                      <p:cBhvr>
                                        <p:cTn dur="1"/>
                                        <p:tgtEl>
                                          <p:spTgt spid="232"/>
                                        </p:tgtEl>
                                      </p:cBhvr>
                                    </p:animEffect>
                                  </p:childTnLst>
                                </p:cTn>
                              </p:par>
                              <p:par>
                                <p:cTn fill="hold" nodeType="with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1"/>
                                        <p:tgtEl>
                                          <p:spTgt spid="2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0">
                                            <p:txEl>
                                              <p:pRg end="0" st="0"/>
                                            </p:txEl>
                                          </p:spTgt>
                                        </p:tgtEl>
                                        <p:attrNameLst>
                                          <p:attrName>style.visibility</p:attrName>
                                        </p:attrNameLst>
                                      </p:cBhvr>
                                      <p:to>
                                        <p:strVal val="visible"/>
                                      </p:to>
                                    </p:set>
                                    <p:animEffect filter="fade" transition="in">
                                      <p:cBhvr>
                                        <p:cTn dur="1000"/>
                                        <p:tgtEl>
                                          <p:spTgt spid="22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0">
                                            <p:txEl>
                                              <p:pRg end="1" st="1"/>
                                            </p:txEl>
                                          </p:spTgt>
                                        </p:tgtEl>
                                        <p:attrNameLst>
                                          <p:attrName>style.visibility</p:attrName>
                                        </p:attrNameLst>
                                      </p:cBhvr>
                                      <p:to>
                                        <p:strVal val="visible"/>
                                      </p:to>
                                    </p:set>
                                    <p:animEffect filter="fade" transition="in">
                                      <p:cBhvr>
                                        <p:cTn dur="1000"/>
                                        <p:tgtEl>
                                          <p:spTgt spid="220">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pic>
        <p:nvPicPr>
          <p:cNvPr id="237" name="Google Shape;237;p33"/>
          <p:cNvPicPr preferRelativeResize="0"/>
          <p:nvPr/>
        </p:nvPicPr>
        <p:blipFill>
          <a:blip r:embed="rId3">
            <a:alphaModFix/>
          </a:blip>
          <a:stretch>
            <a:fillRect/>
          </a:stretch>
        </p:blipFill>
        <p:spPr>
          <a:xfrm>
            <a:off x="58888" y="796125"/>
            <a:ext cx="9026225" cy="4400175"/>
          </a:xfrm>
          <a:prstGeom prst="rect">
            <a:avLst/>
          </a:prstGeom>
          <a:noFill/>
          <a:ln>
            <a:noFill/>
          </a:ln>
        </p:spPr>
      </p:pic>
      <p:sp>
        <p:nvSpPr>
          <p:cNvPr id="238" name="Google Shape;238;p33"/>
          <p:cNvSpPr txBox="1"/>
          <p:nvPr/>
        </p:nvSpPr>
        <p:spPr>
          <a:xfrm>
            <a:off x="58900" y="5196304"/>
            <a:ext cx="9026100" cy="12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t>H3</a:t>
            </a:r>
            <a:r>
              <a:rPr lang="en" sz="2000"/>
              <a:t> Revenue diversification of nonprofit organizations will have a positive impact on the donor’s giving decision.</a:t>
            </a:r>
            <a:endParaRPr sz="2000"/>
          </a:p>
          <a:p>
            <a:pPr indent="0" lvl="0" marL="0" rtl="0" algn="l">
              <a:spcBef>
                <a:spcPts val="1000"/>
              </a:spcBef>
              <a:spcAft>
                <a:spcPts val="1000"/>
              </a:spcAft>
              <a:buNone/>
            </a:pPr>
            <a:r>
              <a:rPr b="1" lang="en" sz="2000">
                <a:solidFill>
                  <a:srgbClr val="FF0000"/>
                </a:solidFill>
              </a:rPr>
              <a:t>Partially</a:t>
            </a:r>
            <a:r>
              <a:rPr b="1" lang="en" sz="2000">
                <a:solidFill>
                  <a:srgbClr val="FF0000"/>
                </a:solidFill>
              </a:rPr>
              <a:t> </a:t>
            </a:r>
            <a:r>
              <a:rPr b="1" lang="en" sz="2000">
                <a:solidFill>
                  <a:srgbClr val="FF0000"/>
                </a:solidFill>
              </a:rPr>
              <a:t>accepted</a:t>
            </a:r>
            <a:r>
              <a:rPr lang="en" sz="2000">
                <a:solidFill>
                  <a:srgbClr val="FF0000"/>
                </a:solidFill>
              </a:rPr>
              <a:t>: Only when revenue diversification is high.</a:t>
            </a:r>
            <a:endParaRPr sz="2000">
              <a:solidFill>
                <a:srgbClr val="FF0000"/>
              </a:solidFill>
            </a:endParaRPr>
          </a:p>
        </p:txBody>
      </p:sp>
      <p:sp>
        <p:nvSpPr>
          <p:cNvPr id="239" name="Google Shape;239;p33"/>
          <p:cNvSpPr/>
          <p:nvPr/>
        </p:nvSpPr>
        <p:spPr>
          <a:xfrm>
            <a:off x="3890225" y="4333783"/>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33"/>
          <p:cNvSpPr/>
          <p:nvPr/>
        </p:nvSpPr>
        <p:spPr>
          <a:xfrm>
            <a:off x="4405200" y="4475833"/>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33"/>
          <p:cNvSpPr/>
          <p:nvPr/>
        </p:nvSpPr>
        <p:spPr>
          <a:xfrm>
            <a:off x="7074975" y="4333783"/>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33"/>
          <p:cNvSpPr/>
          <p:nvPr/>
        </p:nvSpPr>
        <p:spPr>
          <a:xfrm>
            <a:off x="7683175" y="4475833"/>
            <a:ext cx="228600" cy="228600"/>
          </a:xfrm>
          <a:prstGeom prst="ellipse">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gtEl>
                                        <p:attrNameLst>
                                          <p:attrName>style.visibility</p:attrName>
                                        </p:attrNameLst>
                                      </p:cBhvr>
                                      <p:to>
                                        <p:strVal val="visible"/>
                                      </p:to>
                                    </p:set>
                                    <p:animEffect filter="fade" transition="in">
                                      <p:cBhvr>
                                        <p:cTn dur="1000"/>
                                        <p:tgtEl>
                                          <p:spTgt spid="239"/>
                                        </p:tgtEl>
                                      </p:cBhvr>
                                    </p:animEffect>
                                  </p:childTnLst>
                                </p:cTn>
                              </p:par>
                              <p:par>
                                <p:cTn fill="hold" nodeType="withEffect" presetClass="entr" presetID="10" presetSubtype="0">
                                  <p:stCondLst>
                                    <p:cond delay="0"/>
                                  </p:stCondLst>
                                  <p:childTnLst>
                                    <p:set>
                                      <p:cBhvr>
                                        <p:cTn dur="1" fill="hold">
                                          <p:stCondLst>
                                            <p:cond delay="0"/>
                                          </p:stCondLst>
                                        </p:cTn>
                                        <p:tgtEl>
                                          <p:spTgt spid="240"/>
                                        </p:tgtEl>
                                        <p:attrNameLst>
                                          <p:attrName>style.visibility</p:attrName>
                                        </p:attrNameLst>
                                      </p:cBhvr>
                                      <p:to>
                                        <p:strVal val="visible"/>
                                      </p:to>
                                    </p:set>
                                    <p:animEffect filter="fade" transition="in">
                                      <p:cBhvr>
                                        <p:cTn dur="1000"/>
                                        <p:tgtEl>
                                          <p:spTgt spid="240"/>
                                        </p:tgtEl>
                                      </p:cBhvr>
                                    </p:animEffect>
                                  </p:childTnLst>
                                </p:cTn>
                              </p:par>
                              <p:par>
                                <p:cTn fill="hold" nodeType="with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1000"/>
                                        <p:tgtEl>
                                          <p:spTgt spid="242"/>
                                        </p:tgtEl>
                                      </p:cBhvr>
                                    </p:animEffect>
                                  </p:childTnLst>
                                </p:cTn>
                              </p:par>
                              <p:par>
                                <p:cTn fill="hold" nodeType="withEffect" presetClass="entr" presetID="10" presetSubtype="0">
                                  <p:stCondLst>
                                    <p:cond delay="0"/>
                                  </p:stCondLst>
                                  <p:childTnLst>
                                    <p:set>
                                      <p:cBhvr>
                                        <p:cTn dur="1" fill="hold">
                                          <p:stCondLst>
                                            <p:cond delay="0"/>
                                          </p:stCondLst>
                                        </p:cTn>
                                        <p:tgtEl>
                                          <p:spTgt spid="241"/>
                                        </p:tgtEl>
                                        <p:attrNameLst>
                                          <p:attrName>style.visibility</p:attrName>
                                        </p:attrNameLst>
                                      </p:cBhvr>
                                      <p:to>
                                        <p:strVal val="visible"/>
                                      </p:to>
                                    </p:set>
                                    <p:animEffect filter="fade" transition="in">
                                      <p:cBhvr>
                                        <p:cTn dur="1000"/>
                                        <p:tgtEl>
                                          <p:spTgt spid="2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0" st="0"/>
                                            </p:txEl>
                                          </p:spTgt>
                                        </p:tgtEl>
                                        <p:attrNameLst>
                                          <p:attrName>style.visibility</p:attrName>
                                        </p:attrNameLst>
                                      </p:cBhvr>
                                      <p:to>
                                        <p:strVal val="visible"/>
                                      </p:to>
                                    </p:set>
                                    <p:animEffect filter="fade" transition="in">
                                      <p:cBhvr>
                                        <p:cTn dur="1000"/>
                                        <p:tgtEl>
                                          <p:spTgt spid="23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8">
                                            <p:txEl>
                                              <p:pRg end="1" st="1"/>
                                            </p:txEl>
                                          </p:spTgt>
                                        </p:tgtEl>
                                        <p:attrNameLst>
                                          <p:attrName>style.visibility</p:attrName>
                                        </p:attrNameLst>
                                      </p:cBhvr>
                                      <p:to>
                                        <p:strVal val="visible"/>
                                      </p:to>
                                    </p:set>
                                    <p:animEffect filter="fade" transition="in">
                                      <p:cBhvr>
                                        <p:cTn dur="1000"/>
                                        <p:tgtEl>
                                          <p:spTgt spid="238">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
              <a:t>Background</a:t>
            </a:r>
            <a:endParaRPr b="1"/>
          </a:p>
        </p:txBody>
      </p:sp>
      <p:sp>
        <p:nvSpPr>
          <p:cNvPr id="75" name="Google Shape;75;p16"/>
          <p:cNvSpPr txBox="1"/>
          <p:nvPr>
            <p:ph idx="1" type="body"/>
          </p:nvPr>
        </p:nvSpPr>
        <p:spPr>
          <a:xfrm>
            <a:off x="307375" y="1849733"/>
            <a:ext cx="8229600" cy="4521300"/>
          </a:xfrm>
          <a:prstGeom prst="rect">
            <a:avLst/>
          </a:prstGeom>
        </p:spPr>
        <p:txBody>
          <a:bodyPr anchorCtr="0" anchor="t" bIns="45700" lIns="91425" spcFirstLastPara="1" rIns="91425" wrap="square" tIns="45700">
            <a:noAutofit/>
          </a:bodyPr>
          <a:lstStyle/>
          <a:p>
            <a:pPr indent="-342900" lvl="0" marL="457200" rtl="0" algn="l">
              <a:spcBef>
                <a:spcPts val="360"/>
              </a:spcBef>
              <a:spcAft>
                <a:spcPts val="0"/>
              </a:spcAft>
              <a:buSzPts val="1800"/>
              <a:buChar char="●"/>
            </a:pPr>
            <a:r>
              <a:rPr lang="en"/>
              <a:t>Individual giving is a major revenue source for nonprofits</a:t>
            </a:r>
            <a:endParaRPr/>
          </a:p>
          <a:p>
            <a:pPr indent="-342900" lvl="0" marL="457200" rtl="0" algn="l">
              <a:spcBef>
                <a:spcPts val="1000"/>
              </a:spcBef>
              <a:spcAft>
                <a:spcPts val="0"/>
              </a:spcAft>
              <a:buSzPts val="1800"/>
              <a:buChar char="●"/>
            </a:pPr>
            <a:r>
              <a:rPr lang="en"/>
              <a:t>Nonprofit organizations disclose all kinds of information to the public to attract donors</a:t>
            </a:r>
            <a:endParaRPr/>
          </a:p>
          <a:p>
            <a:pPr indent="-342900" lvl="0" marL="457200" rtl="0" algn="l">
              <a:spcBef>
                <a:spcPts val="1000"/>
              </a:spcBef>
              <a:spcAft>
                <a:spcPts val="0"/>
              </a:spcAft>
              <a:buSzPts val="1800"/>
              <a:buChar char="●"/>
            </a:pPr>
            <a:r>
              <a:rPr lang="en"/>
              <a:t>Accounting information is an important part of it</a:t>
            </a:r>
            <a:endParaRPr/>
          </a:p>
          <a:p>
            <a:pPr indent="-342900" lvl="0" marL="457200" rtl="0" algn="l">
              <a:spcBef>
                <a:spcPts val="1000"/>
              </a:spcBef>
              <a:spcAft>
                <a:spcPts val="1000"/>
              </a:spcAft>
              <a:buSzPts val="1800"/>
              <a:buChar char="●"/>
            </a:pPr>
            <a:r>
              <a:rPr lang="en"/>
              <a:t>Existing studies find that the availability of accounting information has a positive impact on individual donations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0" st="0"/>
                                            </p:txEl>
                                          </p:spTgt>
                                        </p:tgtEl>
                                        <p:attrNameLst>
                                          <p:attrName>style.visibility</p:attrName>
                                        </p:attrNameLst>
                                      </p:cBhvr>
                                      <p:to>
                                        <p:strVal val="visible"/>
                                      </p:to>
                                    </p:set>
                                    <p:animEffect filter="fade" transition="in">
                                      <p:cBhvr>
                                        <p:cTn dur="1000"/>
                                        <p:tgtEl>
                                          <p:spTgt spid="7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1" st="1"/>
                                            </p:txEl>
                                          </p:spTgt>
                                        </p:tgtEl>
                                        <p:attrNameLst>
                                          <p:attrName>style.visibility</p:attrName>
                                        </p:attrNameLst>
                                      </p:cBhvr>
                                      <p:to>
                                        <p:strVal val="visible"/>
                                      </p:to>
                                    </p:set>
                                    <p:animEffect filter="fade" transition="in">
                                      <p:cBhvr>
                                        <p:cTn dur="1000"/>
                                        <p:tgtEl>
                                          <p:spTgt spid="7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2" st="2"/>
                                            </p:txEl>
                                          </p:spTgt>
                                        </p:tgtEl>
                                        <p:attrNameLst>
                                          <p:attrName>style.visibility</p:attrName>
                                        </p:attrNameLst>
                                      </p:cBhvr>
                                      <p:to>
                                        <p:strVal val="visible"/>
                                      </p:to>
                                    </p:set>
                                    <p:animEffect filter="fade" transition="in">
                                      <p:cBhvr>
                                        <p:cTn dur="1000"/>
                                        <p:tgtEl>
                                          <p:spTgt spid="7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3" st="3"/>
                                            </p:txEl>
                                          </p:spTgt>
                                        </p:tgtEl>
                                        <p:attrNameLst>
                                          <p:attrName>style.visibility</p:attrName>
                                        </p:attrNameLst>
                                      </p:cBhvr>
                                      <p:to>
                                        <p:strVal val="visible"/>
                                      </p:to>
                                    </p:set>
                                    <p:animEffect filter="fade" transition="in">
                                      <p:cBhvr>
                                        <p:cTn dur="1000"/>
                                        <p:tgtEl>
                                          <p:spTgt spid="75">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34"/>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
              <a:t>Implementation</a:t>
            </a:r>
            <a:endParaRPr b="1"/>
          </a:p>
        </p:txBody>
      </p:sp>
      <p:sp>
        <p:nvSpPr>
          <p:cNvPr id="248" name="Google Shape;248;p34"/>
          <p:cNvSpPr txBox="1"/>
          <p:nvPr>
            <p:ph idx="1" type="body"/>
          </p:nvPr>
        </p:nvSpPr>
        <p:spPr>
          <a:xfrm>
            <a:off x="457200" y="1858200"/>
            <a:ext cx="8229600" cy="4246500"/>
          </a:xfrm>
          <a:prstGeom prst="rect">
            <a:avLst/>
          </a:prstGeom>
        </p:spPr>
        <p:txBody>
          <a:bodyPr anchorCtr="0" anchor="t" bIns="45700" lIns="91425" spcFirstLastPara="1" rIns="91425" wrap="square" tIns="45700">
            <a:noAutofit/>
          </a:bodyPr>
          <a:lstStyle/>
          <a:p>
            <a:pPr indent="-368300" lvl="0" marL="457200" marR="0" rtl="0" algn="l">
              <a:lnSpc>
                <a:spcPct val="115000"/>
              </a:lnSpc>
              <a:spcBef>
                <a:spcPts val="0"/>
              </a:spcBef>
              <a:spcAft>
                <a:spcPts val="0"/>
              </a:spcAft>
              <a:buSzPts val="2200"/>
              <a:buChar char="●"/>
            </a:pPr>
            <a:r>
              <a:rPr lang="en"/>
              <a:t>To attract donors and donations for nonprofits</a:t>
            </a:r>
            <a:endParaRPr/>
          </a:p>
          <a:p>
            <a:pPr indent="-368300" lvl="1" marL="914400" marR="0" rtl="0" algn="l">
              <a:lnSpc>
                <a:spcPct val="115000"/>
              </a:lnSpc>
              <a:spcBef>
                <a:spcPts val="1000"/>
              </a:spcBef>
              <a:spcAft>
                <a:spcPts val="0"/>
              </a:spcAft>
              <a:buSzPts val="2200"/>
              <a:buChar char="○"/>
            </a:pPr>
            <a:r>
              <a:rPr lang="en" sz="2200"/>
              <a:t>Make revenue source information available - zero is better than unknown</a:t>
            </a:r>
            <a:endParaRPr sz="2200"/>
          </a:p>
          <a:p>
            <a:pPr indent="-368300" lvl="1" marL="914400" marR="0" rtl="0" algn="l">
              <a:lnSpc>
                <a:spcPct val="115000"/>
              </a:lnSpc>
              <a:spcBef>
                <a:spcPts val="1000"/>
              </a:spcBef>
              <a:spcAft>
                <a:spcPts val="0"/>
              </a:spcAft>
              <a:buSzPts val="2200"/>
              <a:buChar char="○"/>
            </a:pPr>
            <a:r>
              <a:rPr lang="en" sz="2200"/>
              <a:t>Let donors know other people give</a:t>
            </a:r>
            <a:endParaRPr sz="2200"/>
          </a:p>
          <a:p>
            <a:pPr indent="-368300" lvl="1" marL="914400" marR="0" rtl="0" algn="l">
              <a:lnSpc>
                <a:spcPct val="115000"/>
              </a:lnSpc>
              <a:spcBef>
                <a:spcPts val="1000"/>
              </a:spcBef>
              <a:spcAft>
                <a:spcPts val="1000"/>
              </a:spcAft>
              <a:buSzPts val="2200"/>
              <a:buChar char="○"/>
            </a:pPr>
            <a:r>
              <a:rPr lang="en" sz="2200"/>
              <a:t>Diversify revenue sources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8">
                                            <p:txEl>
                                              <p:pRg end="0" st="0"/>
                                            </p:txEl>
                                          </p:spTgt>
                                        </p:tgtEl>
                                        <p:attrNameLst>
                                          <p:attrName>style.visibility</p:attrName>
                                        </p:attrNameLst>
                                      </p:cBhvr>
                                      <p:to>
                                        <p:strVal val="visible"/>
                                      </p:to>
                                    </p:set>
                                    <p:animEffect filter="fade" transition="in">
                                      <p:cBhvr>
                                        <p:cTn dur="1000"/>
                                        <p:tgtEl>
                                          <p:spTgt spid="24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8">
                                            <p:txEl>
                                              <p:pRg end="1" st="1"/>
                                            </p:txEl>
                                          </p:spTgt>
                                        </p:tgtEl>
                                        <p:attrNameLst>
                                          <p:attrName>style.visibility</p:attrName>
                                        </p:attrNameLst>
                                      </p:cBhvr>
                                      <p:to>
                                        <p:strVal val="visible"/>
                                      </p:to>
                                    </p:set>
                                    <p:animEffect filter="fade" transition="in">
                                      <p:cBhvr>
                                        <p:cTn dur="1000"/>
                                        <p:tgtEl>
                                          <p:spTgt spid="24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8">
                                            <p:txEl>
                                              <p:pRg end="2" st="2"/>
                                            </p:txEl>
                                          </p:spTgt>
                                        </p:tgtEl>
                                        <p:attrNameLst>
                                          <p:attrName>style.visibility</p:attrName>
                                        </p:attrNameLst>
                                      </p:cBhvr>
                                      <p:to>
                                        <p:strVal val="visible"/>
                                      </p:to>
                                    </p:set>
                                    <p:animEffect filter="fade" transition="in">
                                      <p:cBhvr>
                                        <p:cTn dur="1000"/>
                                        <p:tgtEl>
                                          <p:spTgt spid="24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8">
                                            <p:txEl>
                                              <p:pRg end="3" st="3"/>
                                            </p:txEl>
                                          </p:spTgt>
                                        </p:tgtEl>
                                        <p:attrNameLst>
                                          <p:attrName>style.visibility</p:attrName>
                                        </p:attrNameLst>
                                      </p:cBhvr>
                                      <p:to>
                                        <p:strVal val="visible"/>
                                      </p:to>
                                    </p:set>
                                    <p:animEffect filter="fade" transition="in">
                                      <p:cBhvr>
                                        <p:cTn dur="1000"/>
                                        <p:tgtEl>
                                          <p:spTgt spid="24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Google Shape;253;p35"/>
          <p:cNvSpPr txBox="1"/>
          <p:nvPr>
            <p:ph type="title"/>
          </p:nvPr>
        </p:nvSpPr>
        <p:spPr>
          <a:xfrm>
            <a:off x="685800" y="2324651"/>
            <a:ext cx="7772400" cy="721200"/>
          </a:xfrm>
          <a:prstGeom prst="rect">
            <a:avLst/>
          </a:prstGeom>
        </p:spPr>
        <p:txBody>
          <a:bodyPr anchorCtr="0" anchor="t" bIns="45700" lIns="91425" spcFirstLastPara="1" rIns="91425" wrap="square" tIns="45700">
            <a:noAutofit/>
          </a:bodyPr>
          <a:lstStyle/>
          <a:p>
            <a:pPr indent="0" lvl="0" marL="0" rtl="0" algn="ctr">
              <a:spcBef>
                <a:spcPts val="0"/>
              </a:spcBef>
              <a:spcAft>
                <a:spcPts val="0"/>
              </a:spcAft>
              <a:buNone/>
            </a:pPr>
            <a:r>
              <a:rPr lang="en"/>
              <a:t>Thank you</a:t>
            </a:r>
            <a:endParaRPr/>
          </a:p>
        </p:txBody>
      </p:sp>
      <p:sp>
        <p:nvSpPr>
          <p:cNvPr id="254" name="Google Shape;254;p35"/>
          <p:cNvSpPr txBox="1"/>
          <p:nvPr>
            <p:ph idx="1" type="body"/>
          </p:nvPr>
        </p:nvSpPr>
        <p:spPr>
          <a:xfrm>
            <a:off x="685800" y="3138920"/>
            <a:ext cx="7772400" cy="837600"/>
          </a:xfrm>
          <a:prstGeom prst="rect">
            <a:avLst/>
          </a:prstGeom>
        </p:spPr>
        <p:txBody>
          <a:bodyPr anchorCtr="0" anchor="b" bIns="45700" lIns="91425" spcFirstLastPara="1" rIns="91425" wrap="square" tIns="45700">
            <a:noAutofit/>
          </a:bodyPr>
          <a:lstStyle/>
          <a:p>
            <a:pPr indent="0" lvl="0" marL="0" rtl="0" algn="ctr">
              <a:spcBef>
                <a:spcPts val="400"/>
              </a:spcBef>
              <a:spcAft>
                <a:spcPts val="0"/>
              </a:spcAft>
              <a:buNone/>
            </a:pPr>
            <a:r>
              <a:rPr lang="en"/>
              <a:t>Hanjin Mao</a:t>
            </a:r>
            <a:endParaRPr/>
          </a:p>
          <a:p>
            <a:pPr indent="0" lvl="0" marL="0" rtl="0" algn="ctr">
              <a:spcBef>
                <a:spcPts val="400"/>
              </a:spcBef>
              <a:spcAft>
                <a:spcPts val="0"/>
              </a:spcAft>
              <a:buNone/>
            </a:pPr>
            <a:r>
              <a:rPr lang="en"/>
              <a:t>hanjin.mao@rutgers.edu</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Google Shape;259;p36"/>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sz="2000"/>
              <a:t>Donation Choice of </a:t>
            </a:r>
            <a:r>
              <a:rPr lang="en" sz="2000"/>
              <a:t>Subgroups: Donor vs. Non-donor</a:t>
            </a:r>
            <a:endParaRPr sz="2000"/>
          </a:p>
          <a:p>
            <a:pPr indent="0" lvl="0" marL="0" rtl="0" algn="ctr">
              <a:spcBef>
                <a:spcPts val="1000"/>
              </a:spcBef>
              <a:spcAft>
                <a:spcPts val="1000"/>
              </a:spcAft>
              <a:buNone/>
            </a:pPr>
            <a:r>
              <a:rPr lang="en" sz="2000">
                <a:solidFill>
                  <a:srgbClr val="FF0000"/>
                </a:solidFill>
              </a:rPr>
              <a:t>Donors care more</a:t>
            </a:r>
            <a:endParaRPr sz="2000">
              <a:solidFill>
                <a:srgbClr val="FF0000"/>
              </a:solidFill>
            </a:endParaRPr>
          </a:p>
        </p:txBody>
      </p:sp>
      <p:pic>
        <p:nvPicPr>
          <p:cNvPr id="260" name="Google Shape;260;p36"/>
          <p:cNvPicPr preferRelativeResize="0"/>
          <p:nvPr/>
        </p:nvPicPr>
        <p:blipFill>
          <a:blip r:embed="rId3">
            <a:alphaModFix/>
          </a:blip>
          <a:stretch>
            <a:fillRect/>
          </a:stretch>
        </p:blipFill>
        <p:spPr>
          <a:xfrm>
            <a:off x="1266125" y="1823850"/>
            <a:ext cx="6611750" cy="49426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9">
                                            <p:txEl>
                                              <p:pRg end="0" st="0"/>
                                            </p:txEl>
                                          </p:spTgt>
                                        </p:tgtEl>
                                        <p:attrNameLst>
                                          <p:attrName>style.visibility</p:attrName>
                                        </p:attrNameLst>
                                      </p:cBhvr>
                                      <p:to>
                                        <p:strVal val="visible"/>
                                      </p:to>
                                    </p:set>
                                    <p:animEffect filter="fade" transition="in">
                                      <p:cBhvr>
                                        <p:cTn dur="1000"/>
                                        <p:tgtEl>
                                          <p:spTgt spid="25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9">
                                            <p:txEl>
                                              <p:pRg end="1" st="1"/>
                                            </p:txEl>
                                          </p:spTgt>
                                        </p:tgtEl>
                                        <p:attrNameLst>
                                          <p:attrName>style.visibility</p:attrName>
                                        </p:attrNameLst>
                                      </p:cBhvr>
                                      <p:to>
                                        <p:strVal val="visible"/>
                                      </p:to>
                                    </p:set>
                                    <p:animEffect filter="fade" transition="in">
                                      <p:cBhvr>
                                        <p:cTn dur="1000"/>
                                        <p:tgtEl>
                                          <p:spTgt spid="259">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Google Shape;265;p37"/>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sz="2000"/>
              <a:t>Donation Choice of </a:t>
            </a:r>
            <a:r>
              <a:rPr lang="en" sz="2000"/>
              <a:t>Subgroups: Volunteer vs Non-volunteer</a:t>
            </a:r>
            <a:endParaRPr sz="2000"/>
          </a:p>
          <a:p>
            <a:pPr indent="0" lvl="0" marL="0" rtl="0" algn="ctr">
              <a:spcBef>
                <a:spcPts val="1000"/>
              </a:spcBef>
              <a:spcAft>
                <a:spcPts val="1000"/>
              </a:spcAft>
              <a:buNone/>
            </a:pPr>
            <a:r>
              <a:rPr lang="en" sz="2000">
                <a:solidFill>
                  <a:srgbClr val="FF0000"/>
                </a:solidFill>
              </a:rPr>
              <a:t>Non-volunteers care more</a:t>
            </a:r>
            <a:endParaRPr sz="2000">
              <a:solidFill>
                <a:srgbClr val="FF0000"/>
              </a:solidFill>
            </a:endParaRPr>
          </a:p>
        </p:txBody>
      </p:sp>
      <p:pic>
        <p:nvPicPr>
          <p:cNvPr id="266" name="Google Shape;266;p37"/>
          <p:cNvPicPr preferRelativeResize="0"/>
          <p:nvPr/>
        </p:nvPicPr>
        <p:blipFill>
          <a:blip r:embed="rId3">
            <a:alphaModFix/>
          </a:blip>
          <a:stretch>
            <a:fillRect/>
          </a:stretch>
        </p:blipFill>
        <p:spPr>
          <a:xfrm>
            <a:off x="1269075" y="1925600"/>
            <a:ext cx="6604149" cy="47883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5">
                                            <p:txEl>
                                              <p:pRg end="0" st="0"/>
                                            </p:txEl>
                                          </p:spTgt>
                                        </p:tgtEl>
                                        <p:attrNameLst>
                                          <p:attrName>style.visibility</p:attrName>
                                        </p:attrNameLst>
                                      </p:cBhvr>
                                      <p:to>
                                        <p:strVal val="visible"/>
                                      </p:to>
                                    </p:set>
                                    <p:animEffect filter="fade" transition="in">
                                      <p:cBhvr>
                                        <p:cTn dur="1000"/>
                                        <p:tgtEl>
                                          <p:spTgt spid="26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5">
                                            <p:txEl>
                                              <p:pRg end="1" st="1"/>
                                            </p:txEl>
                                          </p:spTgt>
                                        </p:tgtEl>
                                        <p:attrNameLst>
                                          <p:attrName>style.visibility</p:attrName>
                                        </p:attrNameLst>
                                      </p:cBhvr>
                                      <p:to>
                                        <p:strVal val="visible"/>
                                      </p:to>
                                    </p:set>
                                    <p:animEffect filter="fade" transition="in">
                                      <p:cBhvr>
                                        <p:cTn dur="1000"/>
                                        <p:tgtEl>
                                          <p:spTgt spid="265">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
              <a:t>Background</a:t>
            </a:r>
            <a:endParaRPr b="1"/>
          </a:p>
        </p:txBody>
      </p:sp>
      <p:sp>
        <p:nvSpPr>
          <p:cNvPr id="81" name="Google Shape;81;p17"/>
          <p:cNvSpPr txBox="1"/>
          <p:nvPr>
            <p:ph idx="1" type="body"/>
          </p:nvPr>
        </p:nvSpPr>
        <p:spPr>
          <a:xfrm>
            <a:off x="4216325" y="1447600"/>
            <a:ext cx="4713900" cy="1536900"/>
          </a:xfrm>
          <a:prstGeom prst="rect">
            <a:avLst/>
          </a:prstGeom>
        </p:spPr>
        <p:txBody>
          <a:bodyPr anchorCtr="0" anchor="t" bIns="45700" lIns="91425" spcFirstLastPara="1" rIns="91425" wrap="square" tIns="45700">
            <a:noAutofit/>
          </a:bodyPr>
          <a:lstStyle/>
          <a:p>
            <a:pPr indent="-368300" lvl="0" marL="457200" rtl="0" algn="l">
              <a:spcBef>
                <a:spcPts val="0"/>
              </a:spcBef>
              <a:spcAft>
                <a:spcPts val="0"/>
              </a:spcAft>
              <a:buClr>
                <a:schemeClr val="dk1"/>
              </a:buClr>
              <a:buSzPts val="2200"/>
              <a:buChar char="●"/>
            </a:pPr>
            <a:r>
              <a:rPr lang="en">
                <a:solidFill>
                  <a:schemeClr val="dk1"/>
                </a:solidFill>
              </a:rPr>
              <a:t>Previous studies on accounting information availability are focused on the expenditure side</a:t>
            </a:r>
            <a:endParaRPr>
              <a:solidFill>
                <a:schemeClr val="dk1"/>
              </a:solidFill>
            </a:endParaRPr>
          </a:p>
          <a:p>
            <a:pPr indent="457200" lvl="0" marL="0" rtl="0" algn="l">
              <a:spcBef>
                <a:spcPts val="1000"/>
              </a:spcBef>
              <a:spcAft>
                <a:spcPts val="1000"/>
              </a:spcAft>
              <a:buNone/>
            </a:pPr>
            <a:r>
              <a:rPr lang="en">
                <a:solidFill>
                  <a:srgbClr val="6AA84F"/>
                </a:solidFill>
              </a:rPr>
              <a:t>=&gt; How about the revenue side?</a:t>
            </a:r>
            <a:endParaRPr/>
          </a:p>
        </p:txBody>
      </p:sp>
      <p:sp>
        <p:nvSpPr>
          <p:cNvPr id="82" name="Google Shape;82;p17"/>
          <p:cNvSpPr/>
          <p:nvPr/>
        </p:nvSpPr>
        <p:spPr>
          <a:xfrm>
            <a:off x="142050" y="2183790"/>
            <a:ext cx="3860400" cy="3839100"/>
          </a:xfrm>
          <a:prstGeom prst="ellipse">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800"/>
          </a:p>
        </p:txBody>
      </p:sp>
      <p:sp>
        <p:nvSpPr>
          <p:cNvPr id="83" name="Google Shape;83;p17"/>
          <p:cNvSpPr/>
          <p:nvPr/>
        </p:nvSpPr>
        <p:spPr>
          <a:xfrm rot="10800000">
            <a:off x="142050" y="2183760"/>
            <a:ext cx="3860400" cy="3839100"/>
          </a:xfrm>
          <a:prstGeom prst="pie">
            <a:avLst>
              <a:gd fmla="val 5399913" name="adj1"/>
              <a:gd fmla="val 16200000" name="adj2"/>
            </a:avLst>
          </a:prstGeom>
          <a:solidFill>
            <a:srgbClr val="CCCCCC"/>
          </a:solidFill>
          <a:ln cap="flat" cmpd="sng" w="9525">
            <a:solidFill>
              <a:srgbClr val="CCCC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800"/>
          </a:p>
        </p:txBody>
      </p:sp>
      <p:sp>
        <p:nvSpPr>
          <p:cNvPr id="84" name="Google Shape;84;p17"/>
          <p:cNvSpPr txBox="1"/>
          <p:nvPr/>
        </p:nvSpPr>
        <p:spPr>
          <a:xfrm>
            <a:off x="2369497" y="3863480"/>
            <a:ext cx="12387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Revenue</a:t>
            </a:r>
            <a:endParaRPr sz="1800"/>
          </a:p>
        </p:txBody>
      </p:sp>
      <p:sp>
        <p:nvSpPr>
          <p:cNvPr id="85" name="Google Shape;85;p17"/>
          <p:cNvSpPr txBox="1"/>
          <p:nvPr/>
        </p:nvSpPr>
        <p:spPr>
          <a:xfrm>
            <a:off x="490980" y="3863480"/>
            <a:ext cx="15813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Expenditure</a:t>
            </a:r>
            <a:endParaRPr sz="1800"/>
          </a:p>
        </p:txBody>
      </p:sp>
      <p:sp>
        <p:nvSpPr>
          <p:cNvPr id="86" name="Google Shape;86;p17"/>
          <p:cNvSpPr txBox="1"/>
          <p:nvPr/>
        </p:nvSpPr>
        <p:spPr>
          <a:xfrm>
            <a:off x="1363215" y="2514024"/>
            <a:ext cx="1418100" cy="47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Accounting Information</a:t>
            </a:r>
            <a:endParaRPr sz="1800"/>
          </a:p>
        </p:txBody>
      </p:sp>
      <p:sp>
        <p:nvSpPr>
          <p:cNvPr id="87" name="Google Shape;87;p17"/>
          <p:cNvSpPr txBox="1"/>
          <p:nvPr>
            <p:ph idx="1" type="body"/>
          </p:nvPr>
        </p:nvSpPr>
        <p:spPr>
          <a:xfrm>
            <a:off x="4216325" y="3179450"/>
            <a:ext cx="4713900" cy="3139500"/>
          </a:xfrm>
          <a:prstGeom prst="rect">
            <a:avLst/>
          </a:prstGeom>
        </p:spPr>
        <p:txBody>
          <a:bodyPr anchorCtr="0" anchor="t" bIns="45700" lIns="91425" spcFirstLastPara="1" rIns="91425" wrap="square" tIns="45700">
            <a:noAutofit/>
          </a:bodyPr>
          <a:lstStyle/>
          <a:p>
            <a:pPr indent="-342900" lvl="0" marL="457200" rtl="0" algn="l">
              <a:spcBef>
                <a:spcPts val="0"/>
              </a:spcBef>
              <a:spcAft>
                <a:spcPts val="0"/>
              </a:spcAft>
              <a:buClr>
                <a:schemeClr val="dk1"/>
              </a:buClr>
              <a:buSzPts val="1800"/>
              <a:buChar char="●"/>
            </a:pPr>
            <a:r>
              <a:rPr lang="en">
                <a:solidFill>
                  <a:schemeClr val="dk1"/>
                </a:solidFill>
              </a:rPr>
              <a:t>Interaction between different revenue sources: the classic crowding-in and crowding-out model</a:t>
            </a:r>
            <a:endParaRPr>
              <a:solidFill>
                <a:schemeClr val="dk1"/>
              </a:solidFill>
            </a:endParaRPr>
          </a:p>
          <a:p>
            <a:pPr indent="-368300" lvl="0" marL="457200" rtl="0" algn="l">
              <a:spcBef>
                <a:spcPts val="1000"/>
              </a:spcBef>
              <a:spcAft>
                <a:spcPts val="0"/>
              </a:spcAft>
              <a:buClr>
                <a:schemeClr val="dk1"/>
              </a:buClr>
              <a:buSzPts val="2200"/>
              <a:buChar char="●"/>
            </a:pPr>
            <a:r>
              <a:rPr lang="en">
                <a:solidFill>
                  <a:schemeClr val="dk1"/>
                </a:solidFill>
              </a:rPr>
              <a:t>Limitation: assume that donors possess perfect information about the organizations</a:t>
            </a:r>
            <a:endParaRPr>
              <a:solidFill>
                <a:schemeClr val="dk1"/>
              </a:solidFill>
            </a:endParaRPr>
          </a:p>
          <a:p>
            <a:pPr indent="0" lvl="0" marL="457200" rtl="0" algn="l">
              <a:spcBef>
                <a:spcPts val="1000"/>
              </a:spcBef>
              <a:spcAft>
                <a:spcPts val="0"/>
              </a:spcAft>
              <a:buNone/>
            </a:pPr>
            <a:r>
              <a:rPr lang="en">
                <a:solidFill>
                  <a:srgbClr val="6AA84F"/>
                </a:solidFill>
              </a:rPr>
              <a:t>=&gt; Do donors really care about nonprofits’ revenue sources? </a:t>
            </a:r>
            <a:endParaRPr>
              <a:solidFill>
                <a:srgbClr val="6AA84F"/>
              </a:solidFill>
            </a:endParaRPr>
          </a:p>
          <a:p>
            <a:pPr indent="0" lvl="0" marL="0" rtl="0" algn="l">
              <a:spcBef>
                <a:spcPts val="1000"/>
              </a:spcBef>
              <a:spcAft>
                <a:spcPts val="10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
                                        <p:tgtEl>
                                          <p:spTgt spid="85"/>
                                        </p:tgtEl>
                                      </p:cBhvr>
                                    </p:animEffect>
                                  </p:childTnLst>
                                </p:cTn>
                              </p:par>
                              <p:par>
                                <p:cTn fill="hold" nodeType="with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
                                        <p:tgtEl>
                                          <p:spTgt spid="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xEl>
                                              <p:pRg end="0" st="0"/>
                                            </p:txEl>
                                          </p:spTgt>
                                        </p:tgtEl>
                                        <p:attrNameLst>
                                          <p:attrName>style.visibility</p:attrName>
                                        </p:attrNameLst>
                                      </p:cBhvr>
                                      <p:to>
                                        <p:strVal val="visible"/>
                                      </p:to>
                                    </p:set>
                                    <p:animEffect filter="fade" transition="in">
                                      <p:cBhvr>
                                        <p:cTn dur="1000"/>
                                        <p:tgtEl>
                                          <p:spTgt spid="8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xEl>
                                              <p:pRg end="1" st="1"/>
                                            </p:txEl>
                                          </p:spTgt>
                                        </p:tgtEl>
                                        <p:attrNameLst>
                                          <p:attrName>style.visibility</p:attrName>
                                        </p:attrNameLst>
                                      </p:cBhvr>
                                      <p:to>
                                        <p:strVal val="visible"/>
                                      </p:to>
                                    </p:set>
                                    <p:animEffect filter="fade" transition="in">
                                      <p:cBhvr>
                                        <p:cTn dur="1000"/>
                                        <p:tgtEl>
                                          <p:spTgt spid="81">
                                            <p:txEl>
                                              <p:pRg end="1" st="1"/>
                                            </p:txEl>
                                          </p:spTgt>
                                        </p:tgtEl>
                                      </p:cBhvr>
                                    </p:animEffect>
                                  </p:childTnLst>
                                </p:cTn>
                              </p:par>
                              <p:par>
                                <p:cTn fill="hold" nodeType="with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0" st="0"/>
                                            </p:txEl>
                                          </p:spTgt>
                                        </p:tgtEl>
                                        <p:attrNameLst>
                                          <p:attrName>style.visibility</p:attrName>
                                        </p:attrNameLst>
                                      </p:cBhvr>
                                      <p:to>
                                        <p:strVal val="visible"/>
                                      </p:to>
                                    </p:set>
                                    <p:animEffect filter="fade" transition="in">
                                      <p:cBhvr>
                                        <p:cTn dur="1000"/>
                                        <p:tgtEl>
                                          <p:spTgt spid="8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1" st="1"/>
                                            </p:txEl>
                                          </p:spTgt>
                                        </p:tgtEl>
                                        <p:attrNameLst>
                                          <p:attrName>style.visibility</p:attrName>
                                        </p:attrNameLst>
                                      </p:cBhvr>
                                      <p:to>
                                        <p:strVal val="visible"/>
                                      </p:to>
                                    </p:set>
                                    <p:animEffect filter="fade" transition="in">
                                      <p:cBhvr>
                                        <p:cTn dur="1000"/>
                                        <p:tgtEl>
                                          <p:spTgt spid="8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2" st="2"/>
                                            </p:txEl>
                                          </p:spTgt>
                                        </p:tgtEl>
                                        <p:attrNameLst>
                                          <p:attrName>style.visibility</p:attrName>
                                        </p:attrNameLst>
                                      </p:cBhvr>
                                      <p:to>
                                        <p:strVal val="visible"/>
                                      </p:to>
                                    </p:set>
                                    <p:animEffect filter="fade" transition="in">
                                      <p:cBhvr>
                                        <p:cTn dur="1000"/>
                                        <p:tgtEl>
                                          <p:spTgt spid="8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xEl>
                                              <p:pRg end="3" st="3"/>
                                            </p:txEl>
                                          </p:spTgt>
                                        </p:tgtEl>
                                        <p:attrNameLst>
                                          <p:attrName>style.visibility</p:attrName>
                                        </p:attrNameLst>
                                      </p:cBhvr>
                                      <p:to>
                                        <p:strVal val="visible"/>
                                      </p:to>
                                    </p:set>
                                    <p:animEffect filter="fade" transition="in">
                                      <p:cBhvr>
                                        <p:cTn dur="1000"/>
                                        <p:tgtEl>
                                          <p:spTgt spid="87">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8"/>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
                <a:solidFill>
                  <a:schemeClr val="dk1"/>
                </a:solidFill>
              </a:rPr>
              <a:t>Research Questions</a:t>
            </a:r>
            <a:endParaRPr b="1"/>
          </a:p>
        </p:txBody>
      </p:sp>
      <p:sp>
        <p:nvSpPr>
          <p:cNvPr id="93" name="Google Shape;93;p18"/>
          <p:cNvSpPr txBox="1"/>
          <p:nvPr>
            <p:ph idx="1" type="body"/>
          </p:nvPr>
        </p:nvSpPr>
        <p:spPr>
          <a:xfrm>
            <a:off x="4002450" y="1751700"/>
            <a:ext cx="4995300" cy="1223700"/>
          </a:xfrm>
          <a:prstGeom prst="rect">
            <a:avLst/>
          </a:prstGeom>
        </p:spPr>
        <p:txBody>
          <a:bodyPr anchorCtr="0" anchor="t" bIns="45700" lIns="91425" spcFirstLastPara="1" rIns="91425" wrap="square" tIns="45700">
            <a:noAutofit/>
          </a:bodyPr>
          <a:lstStyle/>
          <a:p>
            <a:pPr indent="0" lvl="0" marL="0" rtl="0" algn="l">
              <a:spcBef>
                <a:spcPts val="560"/>
              </a:spcBef>
              <a:spcAft>
                <a:spcPts val="0"/>
              </a:spcAft>
              <a:buNone/>
            </a:pPr>
            <a:r>
              <a:rPr b="1" lang="en" sz="2200">
                <a:solidFill>
                  <a:schemeClr val="dk1"/>
                </a:solidFill>
              </a:rPr>
              <a:t>Q1</a:t>
            </a:r>
            <a:r>
              <a:rPr lang="en" sz="2200">
                <a:solidFill>
                  <a:schemeClr val="dk1"/>
                </a:solidFill>
              </a:rPr>
              <a:t> Are donors influenced by the availability of revenue source information of nonprofit organizations?</a:t>
            </a:r>
            <a:endParaRPr sz="2200">
              <a:solidFill>
                <a:schemeClr val="dk1"/>
              </a:solidFill>
            </a:endParaRPr>
          </a:p>
        </p:txBody>
      </p:sp>
      <p:sp>
        <p:nvSpPr>
          <p:cNvPr id="94" name="Google Shape;94;p18"/>
          <p:cNvSpPr/>
          <p:nvPr/>
        </p:nvSpPr>
        <p:spPr>
          <a:xfrm>
            <a:off x="142050" y="2183790"/>
            <a:ext cx="3860400" cy="3839100"/>
          </a:xfrm>
          <a:prstGeom prst="ellipse">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800"/>
          </a:p>
        </p:txBody>
      </p:sp>
      <p:sp>
        <p:nvSpPr>
          <p:cNvPr id="95" name="Google Shape;95;p18"/>
          <p:cNvSpPr/>
          <p:nvPr/>
        </p:nvSpPr>
        <p:spPr>
          <a:xfrm rot="10800000">
            <a:off x="142050" y="2183760"/>
            <a:ext cx="3860400" cy="3839100"/>
          </a:xfrm>
          <a:prstGeom prst="pie">
            <a:avLst>
              <a:gd fmla="val 5399913" name="adj1"/>
              <a:gd fmla="val 16200000" name="adj2"/>
            </a:avLst>
          </a:prstGeom>
          <a:solidFill>
            <a:srgbClr val="CCCCCC"/>
          </a:solidFill>
          <a:ln cap="flat" cmpd="sng" w="9525">
            <a:solidFill>
              <a:srgbClr val="CCCC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800"/>
          </a:p>
        </p:txBody>
      </p:sp>
      <p:sp>
        <p:nvSpPr>
          <p:cNvPr id="96" name="Google Shape;96;p18"/>
          <p:cNvSpPr txBox="1"/>
          <p:nvPr/>
        </p:nvSpPr>
        <p:spPr>
          <a:xfrm>
            <a:off x="2369497" y="3863480"/>
            <a:ext cx="12387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Revenue</a:t>
            </a:r>
            <a:endParaRPr sz="1800"/>
          </a:p>
        </p:txBody>
      </p:sp>
      <p:sp>
        <p:nvSpPr>
          <p:cNvPr id="97" name="Google Shape;97;p18"/>
          <p:cNvSpPr txBox="1"/>
          <p:nvPr/>
        </p:nvSpPr>
        <p:spPr>
          <a:xfrm>
            <a:off x="490980" y="3863480"/>
            <a:ext cx="1581300" cy="37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Expenditure</a:t>
            </a:r>
            <a:endParaRPr sz="1800"/>
          </a:p>
        </p:txBody>
      </p:sp>
      <p:sp>
        <p:nvSpPr>
          <p:cNvPr id="98" name="Google Shape;98;p18"/>
          <p:cNvSpPr txBox="1"/>
          <p:nvPr/>
        </p:nvSpPr>
        <p:spPr>
          <a:xfrm>
            <a:off x="1363215" y="2514024"/>
            <a:ext cx="1418100" cy="47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Accounting Information</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
              <a:t>Research Questions</a:t>
            </a:r>
            <a:endParaRPr/>
          </a:p>
        </p:txBody>
      </p:sp>
      <p:sp>
        <p:nvSpPr>
          <p:cNvPr id="104" name="Google Shape;104;p19"/>
          <p:cNvSpPr/>
          <p:nvPr/>
        </p:nvSpPr>
        <p:spPr>
          <a:xfrm rot="10800000">
            <a:off x="-621600" y="2213394"/>
            <a:ext cx="3653700" cy="3743400"/>
          </a:xfrm>
          <a:prstGeom prst="pie">
            <a:avLst>
              <a:gd fmla="val 5399913" name="adj1"/>
              <a:gd fmla="val 16200000" name="adj2"/>
            </a:avLst>
          </a:prstGeom>
          <a:solidFill>
            <a:srgbClr val="CCCCCC"/>
          </a:solidFill>
          <a:ln cap="flat" cmpd="sng" w="9525">
            <a:solidFill>
              <a:srgbClr val="CCCC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9"/>
          <p:cNvSpPr/>
          <p:nvPr/>
        </p:nvSpPr>
        <p:spPr>
          <a:xfrm rot="10800000">
            <a:off x="-621600" y="2217201"/>
            <a:ext cx="3653700" cy="3743400"/>
          </a:xfrm>
          <a:prstGeom prst="pie">
            <a:avLst>
              <a:gd fmla="val 5399913" name="adj1"/>
              <a:gd fmla="val 8211073" name="adj2"/>
            </a:avLst>
          </a:prstGeom>
          <a:solidFill>
            <a:srgbClr val="6AA84F"/>
          </a:solidFill>
          <a:ln cap="flat" cmpd="sng" w="9525">
            <a:solidFill>
              <a:srgbClr val="CCCC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9"/>
          <p:cNvSpPr/>
          <p:nvPr/>
        </p:nvSpPr>
        <p:spPr>
          <a:xfrm rot="10800000">
            <a:off x="-621600" y="2217201"/>
            <a:ext cx="3653700" cy="3743400"/>
          </a:xfrm>
          <a:prstGeom prst="pie">
            <a:avLst>
              <a:gd fmla="val 8177500" name="adj1"/>
              <a:gd fmla="val 10727504" name="adj2"/>
            </a:avLst>
          </a:prstGeom>
          <a:solidFill>
            <a:srgbClr val="93C47D"/>
          </a:solidFill>
          <a:ln cap="flat" cmpd="sng" w="9525">
            <a:solidFill>
              <a:srgbClr val="CCCC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9"/>
          <p:cNvSpPr/>
          <p:nvPr/>
        </p:nvSpPr>
        <p:spPr>
          <a:xfrm rot="10800000">
            <a:off x="-621600" y="2217201"/>
            <a:ext cx="3653700" cy="3743400"/>
          </a:xfrm>
          <a:prstGeom prst="pie">
            <a:avLst>
              <a:gd fmla="val 10768131" name="adj1"/>
              <a:gd fmla="val 13559057" name="adj2"/>
            </a:avLst>
          </a:prstGeom>
          <a:solidFill>
            <a:srgbClr val="B6D7A8"/>
          </a:solidFill>
          <a:ln cap="flat" cmpd="sng" w="9525">
            <a:solidFill>
              <a:srgbClr val="CCCC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9"/>
          <p:cNvSpPr/>
          <p:nvPr/>
        </p:nvSpPr>
        <p:spPr>
          <a:xfrm rot="10800000">
            <a:off x="-621600" y="2217201"/>
            <a:ext cx="3653700" cy="3743400"/>
          </a:xfrm>
          <a:prstGeom prst="pie">
            <a:avLst>
              <a:gd fmla="val 13558234" name="adj1"/>
              <a:gd fmla="val 16199413" name="adj2"/>
            </a:avLst>
          </a:prstGeom>
          <a:solidFill>
            <a:srgbClr val="D9EAD3"/>
          </a:solidFill>
          <a:ln cap="flat" cmpd="sng" w="9525">
            <a:solidFill>
              <a:srgbClr val="CCCC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9"/>
          <p:cNvSpPr txBox="1"/>
          <p:nvPr/>
        </p:nvSpPr>
        <p:spPr>
          <a:xfrm>
            <a:off x="1240899" y="2534684"/>
            <a:ext cx="1029000" cy="41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Charitable Donations</a:t>
            </a:r>
            <a:endParaRPr/>
          </a:p>
        </p:txBody>
      </p:sp>
      <p:sp>
        <p:nvSpPr>
          <p:cNvPr id="110" name="Google Shape;110;p19"/>
          <p:cNvSpPr txBox="1"/>
          <p:nvPr/>
        </p:nvSpPr>
        <p:spPr>
          <a:xfrm>
            <a:off x="1759509" y="3331825"/>
            <a:ext cx="1238700" cy="41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Government Grants</a:t>
            </a:r>
            <a:endParaRPr/>
          </a:p>
        </p:txBody>
      </p:sp>
      <p:sp>
        <p:nvSpPr>
          <p:cNvPr id="111" name="Google Shape;111;p19"/>
          <p:cNvSpPr txBox="1"/>
          <p:nvPr/>
        </p:nvSpPr>
        <p:spPr>
          <a:xfrm>
            <a:off x="1673074" y="4040395"/>
            <a:ext cx="1029000" cy="41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Program Service Income</a:t>
            </a:r>
            <a:endParaRPr/>
          </a:p>
        </p:txBody>
      </p:sp>
      <p:sp>
        <p:nvSpPr>
          <p:cNvPr id="112" name="Google Shape;112;p19"/>
          <p:cNvSpPr txBox="1"/>
          <p:nvPr/>
        </p:nvSpPr>
        <p:spPr>
          <a:xfrm>
            <a:off x="1154464" y="4926108"/>
            <a:ext cx="1029000" cy="41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Other Revenue</a:t>
            </a:r>
            <a:endParaRPr/>
          </a:p>
        </p:txBody>
      </p:sp>
      <p:sp>
        <p:nvSpPr>
          <p:cNvPr id="113" name="Google Shape;113;p19"/>
          <p:cNvSpPr txBox="1"/>
          <p:nvPr>
            <p:ph idx="1" type="body"/>
          </p:nvPr>
        </p:nvSpPr>
        <p:spPr>
          <a:xfrm>
            <a:off x="3496450" y="3217350"/>
            <a:ext cx="5190300" cy="3595500"/>
          </a:xfrm>
          <a:prstGeom prst="rect">
            <a:avLst/>
          </a:prstGeom>
        </p:spPr>
        <p:txBody>
          <a:bodyPr anchorCtr="0" anchor="t" bIns="45700" lIns="91425" spcFirstLastPara="1" rIns="91425" wrap="square" tIns="45700">
            <a:noAutofit/>
          </a:bodyPr>
          <a:lstStyle/>
          <a:p>
            <a:pPr indent="0" lvl="0" marL="0" marR="0" rtl="0" algn="l">
              <a:lnSpc>
                <a:spcPct val="100000"/>
              </a:lnSpc>
              <a:spcBef>
                <a:spcPts val="360"/>
              </a:spcBef>
              <a:spcAft>
                <a:spcPts val="0"/>
              </a:spcAft>
              <a:buNone/>
            </a:pPr>
            <a:r>
              <a:rPr b="1" lang="en"/>
              <a:t>Q2</a:t>
            </a:r>
            <a:r>
              <a:rPr lang="en"/>
              <a:t> How do existing revenue sources-</a:t>
            </a:r>
            <a:endParaRPr/>
          </a:p>
          <a:p>
            <a:pPr indent="-342900" lvl="0" marL="457200" marR="0" rtl="0" algn="l">
              <a:lnSpc>
                <a:spcPct val="100000"/>
              </a:lnSpc>
              <a:spcBef>
                <a:spcPts val="360"/>
              </a:spcBef>
              <a:spcAft>
                <a:spcPts val="0"/>
              </a:spcAft>
              <a:buSzPts val="1800"/>
              <a:buChar char="•"/>
            </a:pPr>
            <a:r>
              <a:rPr lang="en"/>
              <a:t>charitable donations</a:t>
            </a:r>
            <a:endParaRPr/>
          </a:p>
          <a:p>
            <a:pPr indent="-342900" lvl="0" marL="457200" marR="0" rtl="0" algn="l">
              <a:lnSpc>
                <a:spcPct val="100000"/>
              </a:lnSpc>
              <a:spcBef>
                <a:spcPts val="0"/>
              </a:spcBef>
              <a:spcAft>
                <a:spcPts val="0"/>
              </a:spcAft>
              <a:buSzPts val="1800"/>
              <a:buChar char="•"/>
            </a:pPr>
            <a:r>
              <a:rPr lang="en"/>
              <a:t>government grants</a:t>
            </a:r>
            <a:endParaRPr/>
          </a:p>
          <a:p>
            <a:pPr indent="-342900" lvl="0" marL="457200" marR="0" rtl="0" algn="l">
              <a:lnSpc>
                <a:spcPct val="100000"/>
              </a:lnSpc>
              <a:spcBef>
                <a:spcPts val="0"/>
              </a:spcBef>
              <a:spcAft>
                <a:spcPts val="0"/>
              </a:spcAft>
              <a:buSzPts val="1800"/>
              <a:buChar char="•"/>
            </a:pPr>
            <a:r>
              <a:rPr lang="en"/>
              <a:t>program service income</a:t>
            </a:r>
            <a:endParaRPr/>
          </a:p>
          <a:p>
            <a:pPr indent="0" lvl="0" marL="0" marR="0" rtl="0" algn="l">
              <a:lnSpc>
                <a:spcPct val="100000"/>
              </a:lnSpc>
              <a:spcBef>
                <a:spcPts val="360"/>
              </a:spcBef>
              <a:spcAft>
                <a:spcPts val="0"/>
              </a:spcAft>
              <a:buNone/>
            </a:pPr>
            <a:r>
              <a:rPr lang="en"/>
              <a:t>- impact individual giving decisions?</a:t>
            </a:r>
            <a:endParaRPr/>
          </a:p>
          <a:p>
            <a:pPr indent="0" lvl="0" marL="0" marR="0" rtl="0" algn="l">
              <a:lnSpc>
                <a:spcPct val="100000"/>
              </a:lnSpc>
              <a:spcBef>
                <a:spcPts val="360"/>
              </a:spcBef>
              <a:spcAft>
                <a:spcPts val="0"/>
              </a:spcAft>
              <a:buNone/>
            </a:pPr>
            <a:r>
              <a:t/>
            </a:r>
            <a:endParaRPr/>
          </a:p>
          <a:p>
            <a:pPr indent="0" lvl="0" marL="0" marR="0" rtl="0" algn="l">
              <a:lnSpc>
                <a:spcPct val="100000"/>
              </a:lnSpc>
              <a:spcBef>
                <a:spcPts val="360"/>
              </a:spcBef>
              <a:spcAft>
                <a:spcPts val="0"/>
              </a:spcAft>
              <a:buNone/>
            </a:pPr>
            <a:r>
              <a:rPr b="1" lang="en"/>
              <a:t>Q3</a:t>
            </a:r>
            <a:r>
              <a:rPr lang="en"/>
              <a:t> Does revenue diversification of nonprofit organizations influence individual giving?</a:t>
            </a:r>
            <a:endParaRPr/>
          </a:p>
        </p:txBody>
      </p:sp>
      <p:sp>
        <p:nvSpPr>
          <p:cNvPr id="114" name="Google Shape;114;p19"/>
          <p:cNvSpPr txBox="1"/>
          <p:nvPr>
            <p:ph idx="1" type="body"/>
          </p:nvPr>
        </p:nvSpPr>
        <p:spPr>
          <a:xfrm>
            <a:off x="3496450" y="1751700"/>
            <a:ext cx="5190300" cy="12237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 sz="2200"/>
              <a:t>Q1</a:t>
            </a:r>
            <a:r>
              <a:rPr lang="en" sz="2200"/>
              <a:t> Are donors influenced by the availability of revenue source information of nonprofit organizations?</a:t>
            </a:r>
            <a:endParaRPr sz="22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000"/>
                                        <p:tgtEl>
                                          <p:spTgt spid="105"/>
                                        </p:tgtEl>
                                      </p:cBhvr>
                                    </p:animEffect>
                                  </p:childTnLst>
                                </p:cTn>
                              </p:par>
                              <p:par>
                                <p:cTn fill="hold" nodeType="with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1000"/>
                                        <p:tgtEl>
                                          <p:spTgt spid="1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1000"/>
                                        <p:tgtEl>
                                          <p:spTgt spid="106"/>
                                        </p:tgtEl>
                                      </p:cBhvr>
                                    </p:animEffect>
                                  </p:childTnLst>
                                </p:cTn>
                              </p:par>
                              <p:par>
                                <p:cTn fill="hold" nodeType="with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000"/>
                                        <p:tgtEl>
                                          <p:spTgt spid="1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1000"/>
                                        <p:tgtEl>
                                          <p:spTgt spid="107"/>
                                        </p:tgtEl>
                                      </p:cBhvr>
                                    </p:animEffect>
                                  </p:childTnLst>
                                </p:cTn>
                              </p:par>
                              <p:par>
                                <p:cTn fill="hold" nodeType="with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1000"/>
                                        <p:tgtEl>
                                          <p:spTgt spid="1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1000"/>
                                        <p:tgtEl>
                                          <p:spTgt spid="108"/>
                                        </p:tgtEl>
                                      </p:cBhvr>
                                    </p:animEffect>
                                  </p:childTnLst>
                                </p:cTn>
                              </p:par>
                              <p:par>
                                <p:cTn fill="hold" nodeType="with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1000"/>
                                        <p:tgtEl>
                                          <p:spTgt spid="1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xEl>
                                              <p:pRg end="0" st="0"/>
                                            </p:txEl>
                                          </p:spTgt>
                                        </p:tgtEl>
                                        <p:attrNameLst>
                                          <p:attrName>style.visibility</p:attrName>
                                        </p:attrNameLst>
                                      </p:cBhvr>
                                      <p:to>
                                        <p:strVal val="visible"/>
                                      </p:to>
                                    </p:set>
                                    <p:animEffect filter="fade" transition="in">
                                      <p:cBhvr>
                                        <p:cTn dur="1000"/>
                                        <p:tgtEl>
                                          <p:spTgt spid="11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xEl>
                                              <p:pRg end="1" st="1"/>
                                            </p:txEl>
                                          </p:spTgt>
                                        </p:tgtEl>
                                        <p:attrNameLst>
                                          <p:attrName>style.visibility</p:attrName>
                                        </p:attrNameLst>
                                      </p:cBhvr>
                                      <p:to>
                                        <p:strVal val="visible"/>
                                      </p:to>
                                    </p:set>
                                    <p:animEffect filter="fade" transition="in">
                                      <p:cBhvr>
                                        <p:cTn dur="1000"/>
                                        <p:tgtEl>
                                          <p:spTgt spid="11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xEl>
                                              <p:pRg end="2" st="2"/>
                                            </p:txEl>
                                          </p:spTgt>
                                        </p:tgtEl>
                                        <p:attrNameLst>
                                          <p:attrName>style.visibility</p:attrName>
                                        </p:attrNameLst>
                                      </p:cBhvr>
                                      <p:to>
                                        <p:strVal val="visible"/>
                                      </p:to>
                                    </p:set>
                                    <p:animEffect filter="fade" transition="in">
                                      <p:cBhvr>
                                        <p:cTn dur="1000"/>
                                        <p:tgtEl>
                                          <p:spTgt spid="11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xEl>
                                              <p:pRg end="3" st="3"/>
                                            </p:txEl>
                                          </p:spTgt>
                                        </p:tgtEl>
                                        <p:attrNameLst>
                                          <p:attrName>style.visibility</p:attrName>
                                        </p:attrNameLst>
                                      </p:cBhvr>
                                      <p:to>
                                        <p:strVal val="visible"/>
                                      </p:to>
                                    </p:set>
                                    <p:animEffect filter="fade" transition="in">
                                      <p:cBhvr>
                                        <p:cTn dur="1000"/>
                                        <p:tgtEl>
                                          <p:spTgt spid="11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xEl>
                                              <p:pRg end="4" st="4"/>
                                            </p:txEl>
                                          </p:spTgt>
                                        </p:tgtEl>
                                        <p:attrNameLst>
                                          <p:attrName>style.visibility</p:attrName>
                                        </p:attrNameLst>
                                      </p:cBhvr>
                                      <p:to>
                                        <p:strVal val="visible"/>
                                      </p:to>
                                    </p:set>
                                    <p:animEffect filter="fade" transition="in">
                                      <p:cBhvr>
                                        <p:cTn dur="1000"/>
                                        <p:tgtEl>
                                          <p:spTgt spid="11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xEl>
                                              <p:pRg end="5" st="5"/>
                                            </p:txEl>
                                          </p:spTgt>
                                        </p:tgtEl>
                                        <p:attrNameLst>
                                          <p:attrName>style.visibility</p:attrName>
                                        </p:attrNameLst>
                                      </p:cBhvr>
                                      <p:to>
                                        <p:strVal val="visible"/>
                                      </p:to>
                                    </p:set>
                                    <p:animEffect filter="fade" transition="in">
                                      <p:cBhvr>
                                        <p:cTn dur="1000"/>
                                        <p:tgtEl>
                                          <p:spTgt spid="11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xEl>
                                              <p:pRg end="6" st="6"/>
                                            </p:txEl>
                                          </p:spTgt>
                                        </p:tgtEl>
                                        <p:attrNameLst>
                                          <p:attrName>style.visibility</p:attrName>
                                        </p:attrNameLst>
                                      </p:cBhvr>
                                      <p:to>
                                        <p:strVal val="visible"/>
                                      </p:to>
                                    </p:set>
                                    <p:animEffect filter="fade" transition="in">
                                      <p:cBhvr>
                                        <p:cTn dur="1000"/>
                                        <p:tgtEl>
                                          <p:spTgt spid="113">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0"/>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
              <a:t>Theory and </a:t>
            </a:r>
            <a:r>
              <a:rPr b="1" lang="en"/>
              <a:t>Hypothesis</a:t>
            </a:r>
            <a:r>
              <a:rPr b="1" lang="en"/>
              <a:t> 1</a:t>
            </a:r>
            <a:endParaRPr b="1"/>
          </a:p>
        </p:txBody>
      </p:sp>
      <p:sp>
        <p:nvSpPr>
          <p:cNvPr id="120" name="Google Shape;120;p20"/>
          <p:cNvSpPr txBox="1"/>
          <p:nvPr>
            <p:ph idx="1" type="body"/>
          </p:nvPr>
        </p:nvSpPr>
        <p:spPr>
          <a:xfrm>
            <a:off x="457200" y="1858200"/>
            <a:ext cx="8229600" cy="4246500"/>
          </a:xfrm>
          <a:prstGeom prst="rect">
            <a:avLst/>
          </a:prstGeom>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
              <a:t>Q1</a:t>
            </a:r>
            <a:r>
              <a:rPr lang="en"/>
              <a:t> Are donors influenced by the availability of revenue source information of nonprofit organizations?</a:t>
            </a:r>
            <a:endParaRPr/>
          </a:p>
          <a:p>
            <a:pPr indent="0" lvl="0" marL="0" rtl="0" algn="l">
              <a:spcBef>
                <a:spcPts val="1000"/>
              </a:spcBef>
              <a:spcAft>
                <a:spcPts val="0"/>
              </a:spcAft>
              <a:buNone/>
            </a:pPr>
            <a:r>
              <a:t/>
            </a:r>
            <a:endParaRPr/>
          </a:p>
          <a:p>
            <a:pPr indent="-368300" lvl="0" marL="457200" rtl="0" algn="l">
              <a:spcBef>
                <a:spcPts val="1000"/>
              </a:spcBef>
              <a:spcAft>
                <a:spcPts val="0"/>
              </a:spcAft>
              <a:buSzPts val="2200"/>
              <a:buChar char="●"/>
            </a:pPr>
            <a:r>
              <a:rPr lang="en"/>
              <a:t>The a</a:t>
            </a:r>
            <a:r>
              <a:rPr lang="en"/>
              <a:t>vailability of accounting information will positively influence donation decisions.</a:t>
            </a:r>
            <a:endParaRPr/>
          </a:p>
          <a:p>
            <a:pPr indent="-368300" lvl="1" marL="914400" rtl="0" algn="l">
              <a:spcBef>
                <a:spcPts val="1000"/>
              </a:spcBef>
              <a:spcAft>
                <a:spcPts val="0"/>
              </a:spcAft>
              <a:buSzPts val="2200"/>
              <a:buChar char="○"/>
            </a:pPr>
            <a:r>
              <a:rPr lang="en" sz="2200"/>
              <a:t>Program </a:t>
            </a:r>
            <a:r>
              <a:rPr b="1" lang="en" sz="2200"/>
              <a:t>expenditure </a:t>
            </a:r>
            <a:r>
              <a:rPr lang="en" sz="2200"/>
              <a:t>ratio</a:t>
            </a:r>
            <a:endParaRPr sz="2200"/>
          </a:p>
          <a:p>
            <a:pPr indent="-368300" lvl="1" marL="914400" rtl="0" algn="l">
              <a:spcBef>
                <a:spcPts val="1000"/>
              </a:spcBef>
              <a:spcAft>
                <a:spcPts val="0"/>
              </a:spcAft>
              <a:buSzPts val="2200"/>
              <a:buChar char="○"/>
            </a:pPr>
            <a:r>
              <a:rPr lang="en" sz="2200"/>
              <a:t>Favorable </a:t>
            </a:r>
            <a:r>
              <a:rPr b="1" lang="en" sz="2200"/>
              <a:t>expenditure</a:t>
            </a:r>
            <a:r>
              <a:rPr lang="en" sz="2200"/>
              <a:t> information</a:t>
            </a:r>
            <a:endParaRPr sz="2200"/>
          </a:p>
          <a:p>
            <a:pPr indent="457200" lvl="0" marL="0" rtl="0" algn="l">
              <a:spcBef>
                <a:spcPts val="1000"/>
              </a:spcBef>
              <a:spcAft>
                <a:spcPts val="0"/>
              </a:spcAft>
              <a:buNone/>
            </a:pPr>
            <a:r>
              <a:rPr lang="en" sz="1400">
                <a:solidFill>
                  <a:srgbClr val="999999"/>
                </a:solidFill>
              </a:rPr>
              <a:t>(Khumawala &amp; Gordon, 1997; </a:t>
            </a:r>
            <a:r>
              <a:rPr lang="en" sz="1400">
                <a:solidFill>
                  <a:srgbClr val="999999"/>
                </a:solidFill>
              </a:rPr>
              <a:t>Parsons, 2003; </a:t>
            </a:r>
            <a:r>
              <a:rPr lang="en" sz="1400">
                <a:solidFill>
                  <a:srgbClr val="999999"/>
                </a:solidFill>
              </a:rPr>
              <a:t>Buchheit &amp; Parsons, 2006; Parsons, 2007)</a:t>
            </a:r>
            <a:endParaRPr sz="1400"/>
          </a:p>
          <a:p>
            <a:pPr indent="-368300" lvl="0" marL="457200" rtl="0" algn="l">
              <a:spcBef>
                <a:spcPts val="1000"/>
              </a:spcBef>
              <a:spcAft>
                <a:spcPts val="0"/>
              </a:spcAft>
              <a:buSzPts val="2200"/>
              <a:buChar char="●"/>
            </a:pPr>
            <a:r>
              <a:rPr lang="en"/>
              <a:t>Accessible financial information is a sign of good governance</a:t>
            </a:r>
            <a:endParaRPr/>
          </a:p>
          <a:p>
            <a:pPr indent="457200" lvl="0" marL="0" rtl="0" algn="l">
              <a:spcBef>
                <a:spcPts val="1000"/>
              </a:spcBef>
              <a:spcAft>
                <a:spcPts val="1000"/>
              </a:spcAft>
              <a:buNone/>
            </a:pPr>
            <a:r>
              <a:rPr lang="en" sz="1400">
                <a:solidFill>
                  <a:srgbClr val="999999"/>
                </a:solidFill>
              </a:rPr>
              <a:t>(Harris, Petrovits &amp; Yetman, 2014)</a:t>
            </a:r>
            <a:endParaRPr sz="1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0" st="0"/>
                                            </p:txEl>
                                          </p:spTgt>
                                        </p:tgtEl>
                                        <p:attrNameLst>
                                          <p:attrName>style.visibility</p:attrName>
                                        </p:attrNameLst>
                                      </p:cBhvr>
                                      <p:to>
                                        <p:strVal val="visible"/>
                                      </p:to>
                                    </p:set>
                                    <p:animEffect filter="fade" transition="in">
                                      <p:cBhvr>
                                        <p:cTn dur="1000"/>
                                        <p:tgtEl>
                                          <p:spTgt spid="12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1" st="1"/>
                                            </p:txEl>
                                          </p:spTgt>
                                        </p:tgtEl>
                                        <p:attrNameLst>
                                          <p:attrName>style.visibility</p:attrName>
                                        </p:attrNameLst>
                                      </p:cBhvr>
                                      <p:to>
                                        <p:strVal val="visible"/>
                                      </p:to>
                                    </p:set>
                                    <p:animEffect filter="fade" transition="in">
                                      <p:cBhvr>
                                        <p:cTn dur="1000"/>
                                        <p:tgtEl>
                                          <p:spTgt spid="12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2" st="2"/>
                                            </p:txEl>
                                          </p:spTgt>
                                        </p:tgtEl>
                                        <p:attrNameLst>
                                          <p:attrName>style.visibility</p:attrName>
                                        </p:attrNameLst>
                                      </p:cBhvr>
                                      <p:to>
                                        <p:strVal val="visible"/>
                                      </p:to>
                                    </p:set>
                                    <p:animEffect filter="fade" transition="in">
                                      <p:cBhvr>
                                        <p:cTn dur="1000"/>
                                        <p:tgtEl>
                                          <p:spTgt spid="12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3" st="3"/>
                                            </p:txEl>
                                          </p:spTgt>
                                        </p:tgtEl>
                                        <p:attrNameLst>
                                          <p:attrName>style.visibility</p:attrName>
                                        </p:attrNameLst>
                                      </p:cBhvr>
                                      <p:to>
                                        <p:strVal val="visible"/>
                                      </p:to>
                                    </p:set>
                                    <p:animEffect filter="fade" transition="in">
                                      <p:cBhvr>
                                        <p:cTn dur="1000"/>
                                        <p:tgtEl>
                                          <p:spTgt spid="12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4" st="4"/>
                                            </p:txEl>
                                          </p:spTgt>
                                        </p:tgtEl>
                                        <p:attrNameLst>
                                          <p:attrName>style.visibility</p:attrName>
                                        </p:attrNameLst>
                                      </p:cBhvr>
                                      <p:to>
                                        <p:strVal val="visible"/>
                                      </p:to>
                                    </p:set>
                                    <p:animEffect filter="fade" transition="in">
                                      <p:cBhvr>
                                        <p:cTn dur="1000"/>
                                        <p:tgtEl>
                                          <p:spTgt spid="12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5" st="5"/>
                                            </p:txEl>
                                          </p:spTgt>
                                        </p:tgtEl>
                                        <p:attrNameLst>
                                          <p:attrName>style.visibility</p:attrName>
                                        </p:attrNameLst>
                                      </p:cBhvr>
                                      <p:to>
                                        <p:strVal val="visible"/>
                                      </p:to>
                                    </p:set>
                                    <p:animEffect filter="fade" transition="in">
                                      <p:cBhvr>
                                        <p:cTn dur="1000"/>
                                        <p:tgtEl>
                                          <p:spTgt spid="120">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6" st="6"/>
                                            </p:txEl>
                                          </p:spTgt>
                                        </p:tgtEl>
                                        <p:attrNameLst>
                                          <p:attrName>style.visibility</p:attrName>
                                        </p:attrNameLst>
                                      </p:cBhvr>
                                      <p:to>
                                        <p:strVal val="visible"/>
                                      </p:to>
                                    </p:set>
                                    <p:animEffect filter="fade" transition="in">
                                      <p:cBhvr>
                                        <p:cTn dur="1000"/>
                                        <p:tgtEl>
                                          <p:spTgt spid="120">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xEl>
                                              <p:pRg end="7" st="7"/>
                                            </p:txEl>
                                          </p:spTgt>
                                        </p:tgtEl>
                                        <p:attrNameLst>
                                          <p:attrName>style.visibility</p:attrName>
                                        </p:attrNameLst>
                                      </p:cBhvr>
                                      <p:to>
                                        <p:strVal val="visible"/>
                                      </p:to>
                                    </p:set>
                                    <p:animEffect filter="fade" transition="in">
                                      <p:cBhvr>
                                        <p:cTn dur="1000"/>
                                        <p:tgtEl>
                                          <p:spTgt spid="120">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1"/>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
              <a:t>H1</a:t>
            </a:r>
            <a:endParaRPr b="1"/>
          </a:p>
        </p:txBody>
      </p:sp>
      <p:sp>
        <p:nvSpPr>
          <p:cNvPr id="126" name="Google Shape;126;p21"/>
          <p:cNvSpPr txBox="1"/>
          <p:nvPr>
            <p:ph idx="1" type="body"/>
          </p:nvPr>
        </p:nvSpPr>
        <p:spPr>
          <a:xfrm>
            <a:off x="457200" y="1858200"/>
            <a:ext cx="8229600" cy="42465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i="1" lang="en" sz="2400"/>
              <a:t>The availability of information on revenue sources of nonprofit organizations will have a </a:t>
            </a:r>
            <a:r>
              <a:rPr b="1" i="1" lang="en" sz="2400"/>
              <a:t>positive</a:t>
            </a:r>
            <a:r>
              <a:rPr i="1" lang="en" sz="2400"/>
              <a:t> effect on the donor’s giving decision.</a:t>
            </a:r>
            <a:endParaRPr i="1" sz="2400"/>
          </a:p>
          <a:p>
            <a:pPr indent="0" lvl="0" marL="0" rtl="0" algn="l">
              <a:spcBef>
                <a:spcPts val="360"/>
              </a:spcBef>
              <a:spcAft>
                <a:spcPts val="0"/>
              </a:spcAft>
              <a:buNone/>
            </a:pPr>
            <a:r>
              <a:t/>
            </a:r>
            <a:endParaRPr i="1"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2"/>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
              <a:t>Theory and Hypothesis 2</a:t>
            </a:r>
            <a:endParaRPr b="1"/>
          </a:p>
        </p:txBody>
      </p:sp>
      <p:sp>
        <p:nvSpPr>
          <p:cNvPr id="132" name="Google Shape;132;p22"/>
          <p:cNvSpPr txBox="1"/>
          <p:nvPr>
            <p:ph idx="1" type="body"/>
          </p:nvPr>
        </p:nvSpPr>
        <p:spPr>
          <a:xfrm>
            <a:off x="457200" y="1858200"/>
            <a:ext cx="8229600" cy="4246500"/>
          </a:xfrm>
          <a:prstGeom prst="rect">
            <a:avLst/>
          </a:prstGeom>
        </p:spPr>
        <p:txBody>
          <a:bodyPr anchorCtr="0" anchor="t" bIns="45700" lIns="91425" spcFirstLastPara="1" rIns="91425" wrap="square" tIns="45700">
            <a:noAutofit/>
          </a:bodyPr>
          <a:lstStyle/>
          <a:p>
            <a:pPr indent="0" lvl="0" marL="0" marR="0" rtl="0" algn="l">
              <a:lnSpc>
                <a:spcPct val="115000"/>
              </a:lnSpc>
              <a:spcBef>
                <a:spcPts val="360"/>
              </a:spcBef>
              <a:spcAft>
                <a:spcPts val="0"/>
              </a:spcAft>
              <a:buNone/>
            </a:pPr>
            <a:r>
              <a:rPr b="1" lang="en"/>
              <a:t>Q2</a:t>
            </a:r>
            <a:r>
              <a:rPr lang="en"/>
              <a:t> How do existing revenue sources-charitable donations, government grants, program service income- impact individual giving decisions?</a:t>
            </a:r>
            <a:endParaRPr/>
          </a:p>
          <a:p>
            <a:pPr indent="0" lvl="0" marL="0" marR="0" rtl="0" algn="l">
              <a:lnSpc>
                <a:spcPct val="115000"/>
              </a:lnSpc>
              <a:spcBef>
                <a:spcPts val="360"/>
              </a:spcBef>
              <a:spcAft>
                <a:spcPts val="0"/>
              </a:spcAft>
              <a:buNone/>
            </a:pPr>
            <a:r>
              <a:t/>
            </a:r>
            <a:endParaRPr/>
          </a:p>
          <a:p>
            <a:pPr indent="0" lvl="0" marL="0" marR="0" rtl="0" algn="l">
              <a:lnSpc>
                <a:spcPct val="115000"/>
              </a:lnSpc>
              <a:spcBef>
                <a:spcPts val="360"/>
              </a:spcBef>
              <a:spcAft>
                <a:spcPts val="0"/>
              </a:spcAft>
              <a:buNone/>
            </a:pPr>
            <a:r>
              <a:rPr lang="en"/>
              <a:t>A mixed i</a:t>
            </a:r>
            <a:r>
              <a:rPr lang="en"/>
              <a:t>mpact of other revenue sources on individual donation</a:t>
            </a:r>
            <a:endParaRPr/>
          </a:p>
          <a:p>
            <a:pPr indent="-342900" lvl="0" marL="457200" marR="0" rtl="0" algn="l">
              <a:lnSpc>
                <a:spcPct val="115000"/>
              </a:lnSpc>
              <a:spcBef>
                <a:spcPts val="360"/>
              </a:spcBef>
              <a:spcAft>
                <a:spcPts val="0"/>
              </a:spcAft>
              <a:buSzPts val="1800"/>
              <a:buChar char="●"/>
            </a:pPr>
            <a:r>
              <a:rPr b="1" lang="en"/>
              <a:t>Crowding-in model</a:t>
            </a:r>
            <a:endParaRPr b="1"/>
          </a:p>
          <a:p>
            <a:pPr indent="-342900" lvl="1" marL="914400" marR="0" rtl="0" algn="l">
              <a:lnSpc>
                <a:spcPct val="115000"/>
              </a:lnSpc>
              <a:spcBef>
                <a:spcPts val="0"/>
              </a:spcBef>
              <a:spcAft>
                <a:spcPts val="0"/>
              </a:spcAft>
              <a:buSzPts val="1800"/>
              <a:buChar char="○"/>
            </a:pPr>
            <a:r>
              <a:rPr lang="en" sz="2000"/>
              <a:t>More revenue shows better competency</a:t>
            </a:r>
            <a:endParaRPr sz="2000"/>
          </a:p>
          <a:p>
            <a:pPr indent="-342900" lvl="1" marL="914400" marR="0" rtl="0" algn="l">
              <a:lnSpc>
                <a:spcPct val="115000"/>
              </a:lnSpc>
              <a:spcBef>
                <a:spcPts val="0"/>
              </a:spcBef>
              <a:spcAft>
                <a:spcPts val="0"/>
              </a:spcAft>
              <a:buSzPts val="1800"/>
              <a:buChar char="○"/>
            </a:pPr>
            <a:r>
              <a:rPr lang="en" sz="2000"/>
              <a:t>Donors are encouraged by the good performance of nonprofit organizations</a:t>
            </a:r>
            <a:endParaRPr sz="2000"/>
          </a:p>
          <a:p>
            <a:pPr indent="0" lvl="0" marL="457200" rtl="0" algn="l">
              <a:spcBef>
                <a:spcPts val="360"/>
              </a:spcBef>
              <a:spcAft>
                <a:spcPts val="0"/>
              </a:spcAft>
              <a:buNone/>
            </a:pPr>
            <a:r>
              <a:rPr lang="en" sz="1400">
                <a:solidFill>
                  <a:srgbClr val="999999"/>
                </a:solidFill>
              </a:rPr>
              <a:t>(Galbiati &amp; Vertova, 2008; Galbiatia &amp; Vertova, 2014; Lu, 2015; Rose-Ackerman, 1986; Brooks, 1999; Okten &amp; Weisbrod, 2000; Posnett &amp; Sandler, 1989)</a:t>
            </a:r>
            <a:endParaRPr sz="1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0" st="0"/>
                                            </p:txEl>
                                          </p:spTgt>
                                        </p:tgtEl>
                                        <p:attrNameLst>
                                          <p:attrName>style.visibility</p:attrName>
                                        </p:attrNameLst>
                                      </p:cBhvr>
                                      <p:to>
                                        <p:strVal val="visible"/>
                                      </p:to>
                                    </p:set>
                                    <p:animEffect filter="fade" transition="in">
                                      <p:cBhvr>
                                        <p:cTn dur="1000"/>
                                        <p:tgtEl>
                                          <p:spTgt spid="13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1" st="1"/>
                                            </p:txEl>
                                          </p:spTgt>
                                        </p:tgtEl>
                                        <p:attrNameLst>
                                          <p:attrName>style.visibility</p:attrName>
                                        </p:attrNameLst>
                                      </p:cBhvr>
                                      <p:to>
                                        <p:strVal val="visible"/>
                                      </p:to>
                                    </p:set>
                                    <p:animEffect filter="fade" transition="in">
                                      <p:cBhvr>
                                        <p:cTn dur="1000"/>
                                        <p:tgtEl>
                                          <p:spTgt spid="13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2" st="2"/>
                                            </p:txEl>
                                          </p:spTgt>
                                        </p:tgtEl>
                                        <p:attrNameLst>
                                          <p:attrName>style.visibility</p:attrName>
                                        </p:attrNameLst>
                                      </p:cBhvr>
                                      <p:to>
                                        <p:strVal val="visible"/>
                                      </p:to>
                                    </p:set>
                                    <p:animEffect filter="fade" transition="in">
                                      <p:cBhvr>
                                        <p:cTn dur="1000"/>
                                        <p:tgtEl>
                                          <p:spTgt spid="13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3" st="3"/>
                                            </p:txEl>
                                          </p:spTgt>
                                        </p:tgtEl>
                                        <p:attrNameLst>
                                          <p:attrName>style.visibility</p:attrName>
                                        </p:attrNameLst>
                                      </p:cBhvr>
                                      <p:to>
                                        <p:strVal val="visible"/>
                                      </p:to>
                                    </p:set>
                                    <p:animEffect filter="fade" transition="in">
                                      <p:cBhvr>
                                        <p:cTn dur="1000"/>
                                        <p:tgtEl>
                                          <p:spTgt spid="13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4" st="4"/>
                                            </p:txEl>
                                          </p:spTgt>
                                        </p:tgtEl>
                                        <p:attrNameLst>
                                          <p:attrName>style.visibility</p:attrName>
                                        </p:attrNameLst>
                                      </p:cBhvr>
                                      <p:to>
                                        <p:strVal val="visible"/>
                                      </p:to>
                                    </p:set>
                                    <p:animEffect filter="fade" transition="in">
                                      <p:cBhvr>
                                        <p:cTn dur="1000"/>
                                        <p:tgtEl>
                                          <p:spTgt spid="13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5" st="5"/>
                                            </p:txEl>
                                          </p:spTgt>
                                        </p:tgtEl>
                                        <p:attrNameLst>
                                          <p:attrName>style.visibility</p:attrName>
                                        </p:attrNameLst>
                                      </p:cBhvr>
                                      <p:to>
                                        <p:strVal val="visible"/>
                                      </p:to>
                                    </p:set>
                                    <p:animEffect filter="fade" transition="in">
                                      <p:cBhvr>
                                        <p:cTn dur="1000"/>
                                        <p:tgtEl>
                                          <p:spTgt spid="13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6" st="6"/>
                                            </p:txEl>
                                          </p:spTgt>
                                        </p:tgtEl>
                                        <p:attrNameLst>
                                          <p:attrName>style.visibility</p:attrName>
                                        </p:attrNameLst>
                                      </p:cBhvr>
                                      <p:to>
                                        <p:strVal val="visible"/>
                                      </p:to>
                                    </p:set>
                                    <p:animEffect filter="fade" transition="in">
                                      <p:cBhvr>
                                        <p:cTn dur="1000"/>
                                        <p:tgtEl>
                                          <p:spTgt spid="132">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3"/>
          <p:cNvSpPr txBox="1"/>
          <p:nvPr>
            <p:ph type="title"/>
          </p:nvPr>
        </p:nvSpPr>
        <p:spPr>
          <a:xfrm>
            <a:off x="457200" y="943800"/>
            <a:ext cx="8229600" cy="8079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b="1" lang="en"/>
              <a:t>Theory and Hypothesis 2</a:t>
            </a:r>
            <a:endParaRPr b="1"/>
          </a:p>
        </p:txBody>
      </p:sp>
      <p:sp>
        <p:nvSpPr>
          <p:cNvPr id="138" name="Google Shape;138;p23"/>
          <p:cNvSpPr txBox="1"/>
          <p:nvPr>
            <p:ph idx="1" type="body"/>
          </p:nvPr>
        </p:nvSpPr>
        <p:spPr>
          <a:xfrm>
            <a:off x="457200" y="1858200"/>
            <a:ext cx="8229600" cy="4246500"/>
          </a:xfrm>
          <a:prstGeom prst="rect">
            <a:avLst/>
          </a:prstGeom>
        </p:spPr>
        <p:txBody>
          <a:bodyPr anchorCtr="0" anchor="t" bIns="45700" lIns="91425" spcFirstLastPara="1" rIns="91425" wrap="square" tIns="45700">
            <a:noAutofit/>
          </a:bodyPr>
          <a:lstStyle/>
          <a:p>
            <a:pPr indent="-368300" lvl="0" marL="457200" marR="0" rtl="0" algn="l">
              <a:lnSpc>
                <a:spcPct val="115000"/>
              </a:lnSpc>
              <a:spcBef>
                <a:spcPts val="0"/>
              </a:spcBef>
              <a:spcAft>
                <a:spcPts val="0"/>
              </a:spcAft>
              <a:buSzPts val="2200"/>
              <a:buChar char="●"/>
            </a:pPr>
            <a:r>
              <a:rPr b="1" lang="en"/>
              <a:t>Crowding-out model</a:t>
            </a:r>
            <a:endParaRPr b="1"/>
          </a:p>
          <a:p>
            <a:pPr indent="-368300" lvl="1" marL="914400" marR="0" rtl="0" algn="l">
              <a:lnSpc>
                <a:spcPct val="115000"/>
              </a:lnSpc>
              <a:spcBef>
                <a:spcPts val="1000"/>
              </a:spcBef>
              <a:spcAft>
                <a:spcPts val="0"/>
              </a:spcAft>
              <a:buSzPts val="2200"/>
              <a:buChar char="○"/>
            </a:pPr>
            <a:r>
              <a:rPr lang="en" sz="2200"/>
              <a:t>Donors are altruistic</a:t>
            </a:r>
            <a:endParaRPr sz="2200"/>
          </a:p>
          <a:p>
            <a:pPr indent="-355600" lvl="1" marL="914400" marR="0" rtl="0" algn="l">
              <a:lnSpc>
                <a:spcPct val="115000"/>
              </a:lnSpc>
              <a:spcBef>
                <a:spcPts val="1000"/>
              </a:spcBef>
              <a:spcAft>
                <a:spcPts val="0"/>
              </a:spcAft>
              <a:buSzPts val="2000"/>
              <a:buChar char="○"/>
            </a:pPr>
            <a:r>
              <a:rPr lang="en" sz="2000"/>
              <a:t>More revenue from other sources lower the need for additional individual contribution</a:t>
            </a:r>
            <a:endParaRPr sz="2000"/>
          </a:p>
          <a:p>
            <a:pPr indent="0" lvl="0" marL="457200" rtl="0" algn="l">
              <a:spcBef>
                <a:spcPts val="1000"/>
              </a:spcBef>
              <a:spcAft>
                <a:spcPts val="0"/>
              </a:spcAft>
              <a:buNone/>
            </a:pPr>
            <a:r>
              <a:rPr lang="en" sz="1400">
                <a:solidFill>
                  <a:srgbClr val="999999"/>
                </a:solidFill>
              </a:rPr>
              <a:t>(Andreoni, 1993; Bolton &amp; Katok, 1998; Sutter &amp; Weck-Hannemann, 2004; Eckel et al., 2005; Reeson &amp; Tisdell, 2008; Konow, 2010; Korenok et al., 2012; Isaac &amp; Norton, 2013; Kim &amp; Van Ryzin, 2014; Ottoni-Wilhelm et al., 2017; Okten &amp; Weisbrod, 2000; Trussel &amp; Parsons, 2007)</a:t>
            </a:r>
            <a:endParaRPr sz="2000"/>
          </a:p>
          <a:p>
            <a:pPr indent="-368300" lvl="0" marL="457200" marR="0" rtl="0" algn="l">
              <a:lnSpc>
                <a:spcPct val="115000"/>
              </a:lnSpc>
              <a:spcBef>
                <a:spcPts val="1000"/>
              </a:spcBef>
              <a:spcAft>
                <a:spcPts val="0"/>
              </a:spcAft>
              <a:buSzPts val="2200"/>
              <a:buChar char="●"/>
            </a:pPr>
            <a:r>
              <a:rPr b="1" lang="en"/>
              <a:t>Neither Crowding-in nor Crowding-out</a:t>
            </a:r>
            <a:endParaRPr b="1"/>
          </a:p>
          <a:p>
            <a:pPr indent="-368300" lvl="1" marL="914400" marR="0" rtl="0" algn="l">
              <a:lnSpc>
                <a:spcPct val="115000"/>
              </a:lnSpc>
              <a:spcBef>
                <a:spcPts val="1000"/>
              </a:spcBef>
              <a:spcAft>
                <a:spcPts val="0"/>
              </a:spcAft>
              <a:buSzPts val="2200"/>
              <a:buChar char="○"/>
            </a:pPr>
            <a:r>
              <a:rPr lang="en"/>
              <a:t>Donors are motivated by a “warm glow” - they don’t care </a:t>
            </a:r>
            <a:endParaRPr/>
          </a:p>
          <a:p>
            <a:pPr indent="0" lvl="0" marL="457200" rtl="0" algn="l">
              <a:spcBef>
                <a:spcPts val="1000"/>
              </a:spcBef>
              <a:spcAft>
                <a:spcPts val="1000"/>
              </a:spcAft>
              <a:buNone/>
            </a:pPr>
            <a:r>
              <a:rPr lang="en" sz="1400">
                <a:solidFill>
                  <a:srgbClr val="999999"/>
                </a:solidFill>
              </a:rPr>
              <a:t>(Andreoni 1989; Mardas &amp; Jacobs, 2004; Blanco et al., 2012; Wasif &amp; Prakash, 2017)</a:t>
            </a:r>
            <a:endParaRPr b="1" sz="1400">
              <a:solidFill>
                <a:srgbClr val="00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0" st="0"/>
                                            </p:txEl>
                                          </p:spTgt>
                                        </p:tgtEl>
                                        <p:attrNameLst>
                                          <p:attrName>style.visibility</p:attrName>
                                        </p:attrNameLst>
                                      </p:cBhvr>
                                      <p:to>
                                        <p:strVal val="visible"/>
                                      </p:to>
                                    </p:set>
                                    <p:animEffect filter="fade" transition="in">
                                      <p:cBhvr>
                                        <p:cTn dur="1000"/>
                                        <p:tgtEl>
                                          <p:spTgt spid="13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1" st="1"/>
                                            </p:txEl>
                                          </p:spTgt>
                                        </p:tgtEl>
                                        <p:attrNameLst>
                                          <p:attrName>style.visibility</p:attrName>
                                        </p:attrNameLst>
                                      </p:cBhvr>
                                      <p:to>
                                        <p:strVal val="visible"/>
                                      </p:to>
                                    </p:set>
                                    <p:animEffect filter="fade" transition="in">
                                      <p:cBhvr>
                                        <p:cTn dur="1000"/>
                                        <p:tgtEl>
                                          <p:spTgt spid="13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2" st="2"/>
                                            </p:txEl>
                                          </p:spTgt>
                                        </p:tgtEl>
                                        <p:attrNameLst>
                                          <p:attrName>style.visibility</p:attrName>
                                        </p:attrNameLst>
                                      </p:cBhvr>
                                      <p:to>
                                        <p:strVal val="visible"/>
                                      </p:to>
                                    </p:set>
                                    <p:animEffect filter="fade" transition="in">
                                      <p:cBhvr>
                                        <p:cTn dur="1000"/>
                                        <p:tgtEl>
                                          <p:spTgt spid="13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3" st="3"/>
                                            </p:txEl>
                                          </p:spTgt>
                                        </p:tgtEl>
                                        <p:attrNameLst>
                                          <p:attrName>style.visibility</p:attrName>
                                        </p:attrNameLst>
                                      </p:cBhvr>
                                      <p:to>
                                        <p:strVal val="visible"/>
                                      </p:to>
                                    </p:set>
                                    <p:animEffect filter="fade" transition="in">
                                      <p:cBhvr>
                                        <p:cTn dur="1000"/>
                                        <p:tgtEl>
                                          <p:spTgt spid="13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4" st="4"/>
                                            </p:txEl>
                                          </p:spTgt>
                                        </p:tgtEl>
                                        <p:attrNameLst>
                                          <p:attrName>style.visibility</p:attrName>
                                        </p:attrNameLst>
                                      </p:cBhvr>
                                      <p:to>
                                        <p:strVal val="visible"/>
                                      </p:to>
                                    </p:set>
                                    <p:animEffect filter="fade" transition="in">
                                      <p:cBhvr>
                                        <p:cTn dur="1000"/>
                                        <p:tgtEl>
                                          <p:spTgt spid="13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5" st="5"/>
                                            </p:txEl>
                                          </p:spTgt>
                                        </p:tgtEl>
                                        <p:attrNameLst>
                                          <p:attrName>style.visibility</p:attrName>
                                        </p:attrNameLst>
                                      </p:cBhvr>
                                      <p:to>
                                        <p:strVal val="visible"/>
                                      </p:to>
                                    </p:set>
                                    <p:animEffect filter="fade" transition="in">
                                      <p:cBhvr>
                                        <p:cTn dur="1000"/>
                                        <p:tgtEl>
                                          <p:spTgt spid="13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6" st="6"/>
                                            </p:txEl>
                                          </p:spTgt>
                                        </p:tgtEl>
                                        <p:attrNameLst>
                                          <p:attrName>style.visibility</p:attrName>
                                        </p:attrNameLst>
                                      </p:cBhvr>
                                      <p:to>
                                        <p:strVal val="visible"/>
                                      </p:to>
                                    </p:set>
                                    <p:animEffect filter="fade" transition="in">
                                      <p:cBhvr>
                                        <p:cTn dur="1000"/>
                                        <p:tgtEl>
                                          <p:spTgt spid="138">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RU_template_FASN_16x9 widescreen">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