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Lato" panose="020F0502020204030203" pitchFamily="34" charset="77"/>
      <p:regular r:id="rId16"/>
      <p:bold r:id="rId17"/>
      <p:italic r:id="rId18"/>
      <p:boldItalic r:id="rId19"/>
    </p:embeddedFont>
    <p:embeddedFont>
      <p:font typeface="Raleway" pitchFamily="2" charset="77"/>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2E88F63-7A72-4997-90D9-DE65C1D28574}">
  <a:tblStyle styleId="{82E88F63-7A72-4997-90D9-DE65C1D28574}" styleName="Table_0">
    <a:wholeTbl>
      <a:tcTxStyle>
        <a:font>
          <a:latin typeface="Arial"/>
          <a:ea typeface="Arial"/>
          <a:cs typeface="Arial"/>
        </a:font>
        <a:srgbClr val="000000"/>
      </a:tcTxStyle>
      <a:tcStyle>
        <a:tcBdr>
          <a:left>
            <a:ln cap="flat" cmpd="sng">
              <a:solidFill>
                <a:srgbClr val="000000"/>
              </a:solidFill>
              <a:prstDash val="solid"/>
              <a:round/>
              <a:headEnd type="none" w="sm" len="sm"/>
              <a:tailEnd type="none" w="sm" len="sm"/>
            </a:ln>
          </a:left>
          <a:right>
            <a:ln cap="flat" cmpd="sng">
              <a:solidFill>
                <a:srgbClr val="000000"/>
              </a:solidFill>
              <a:prstDash val="solid"/>
              <a:round/>
              <a:headEnd type="none" w="sm" len="sm"/>
              <a:tailEnd type="none" w="sm" len="sm"/>
            </a:ln>
          </a:right>
          <a:top>
            <a:ln cap="flat" cmpd="sng">
              <a:solidFill>
                <a:srgbClr val="000000"/>
              </a:solidFill>
              <a:prstDash val="solid"/>
              <a:round/>
              <a:headEnd type="none" w="sm" len="sm"/>
              <a:tailEnd type="none" w="sm" len="sm"/>
            </a:ln>
          </a:top>
          <a:bottom>
            <a:ln cap="flat" cmpd="sng">
              <a:solidFill>
                <a:srgbClr val="000000"/>
              </a:solidFill>
              <a:prstDash val="solid"/>
              <a:round/>
              <a:headEnd type="none" w="sm" len="sm"/>
              <a:tailEnd type="none" w="sm" len="sm"/>
            </a:ln>
          </a:bottom>
          <a:insideH>
            <a:ln cap="flat" cmpd="sng">
              <a:solidFill>
                <a:srgbClr val="000000"/>
              </a:solidFill>
              <a:prstDash val="solid"/>
              <a:round/>
              <a:headEnd type="none" w="sm" len="sm"/>
              <a:tailEnd type="none" w="sm" len="sm"/>
            </a:ln>
          </a:insideH>
          <a:insideV>
            <a:ln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866F764-457F-40DD-8F2B-4EA2E20B4305}"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2551"/>
  </p:normalViewPr>
  <p:slideViewPr>
    <p:cSldViewPr snapToGrid="0">
      <p:cViewPr varScale="1">
        <p:scale>
          <a:sx n="120" d="100"/>
          <a:sy n="120" d="100"/>
        </p:scale>
        <p:origin x="1400"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9c93dee1ed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9c93dee1ed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Text network mapping based on the top 2000 terms extracted from full text</a:t>
            </a:r>
            <a:endParaRPr/>
          </a:p>
          <a:p>
            <a:pPr marL="0" lvl="0" indent="0" algn="l" rtl="0">
              <a:spcBef>
                <a:spcPts val="0"/>
              </a:spcBef>
              <a:spcAft>
                <a:spcPts val="0"/>
              </a:spcAft>
              <a:buNone/>
            </a:pPr>
            <a:endParaRPr/>
          </a:p>
          <a:p>
            <a:pPr marL="0" lvl="0" indent="0" algn="l" rtl="0">
              <a:spcBef>
                <a:spcPts val="0"/>
              </a:spcBef>
              <a:spcAft>
                <a:spcPts val="0"/>
              </a:spcAft>
              <a:buNone/>
            </a:pPr>
            <a:r>
              <a:rPr lang="en"/>
              <a:t>Node size scales with frequency of terms’ occurrence.</a:t>
            </a:r>
            <a:endParaRPr/>
          </a:p>
          <a:p>
            <a:pPr marL="0" lvl="0" indent="0" algn="l" rtl="0">
              <a:spcBef>
                <a:spcPts val="0"/>
              </a:spcBef>
              <a:spcAft>
                <a:spcPts val="0"/>
              </a:spcAft>
              <a:buNone/>
            </a:pPr>
            <a:endParaRPr/>
          </a:p>
          <a:p>
            <a:pPr marL="0" lvl="0" indent="0" algn="l" rtl="0">
              <a:spcBef>
                <a:spcPts val="0"/>
              </a:spcBef>
              <a:spcAft>
                <a:spcPts val="0"/>
              </a:spcAft>
              <a:buNone/>
            </a:pPr>
            <a:r>
              <a:rPr lang="en"/>
              <a:t>Nodes are colored according to the connected component or community to which they belong.</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9fa62f95b9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9fa62f95b9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9fa62f95b9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9fa62f95b9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9c93dee1ed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9c93dee1e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9c93dee1e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9c93dee1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Systematic literature reviews summarize the progress of studies and pave roads for future research in an academic field. It may serve as the foundation for new research or as a way to summarize an existing body of literature. Systematic reviews are a common method in public administration  (Hansen &amp; Tummers, 2020; Kim et al., 2019a, 2019b; Li, 2020). However, conducting a systematic literature review can be burdensome and time-consuming. There are some common barriers of systematic literature review. The process is largely manual and thus very labor intensive. A lot of labor is spent from identifying relevant paper, to paper reading and analysis.</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To overcome the barriers of systematic literature review, especially in data extraction and analysis process, computer-assisted methods like text mining techniques have been used to facilitate the process (Li &amp; Van Ryzin, 2017). There are emerging research applying text mining method in systematic literature review in other disciplines, such as computer engineering, biology and medicine. These studies find that text mining is a powerful tool for systematic reviews.</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In the public administration field, text mining is an emerging method. Scholars argue that text mining is a more objective, transparent, and efficient analysis of textual data, offering ample opportunities to produce insights for the study and practice of public administration (Walker et al., 2019).</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However, it is still a very new method for researchers in public administration, especially for the purpose of reviewing literature.</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9c93dee1ed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9c93dee1e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 In this study, we try to answer the following research questions: Is text mining an effective tool for reviewing literature in the field of public administration? If so, how can public administration researchers use text mining methods to improve systematic reviews?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9c93dee1ed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9c93dee1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To answer these questions, we conduct a case study using a unique dataset of all articles published in the Chinese Public Administration Review (CPAR). CPAR is a peer-reviewed international journal addressing the issues of Chinese, Asian, and international public administration. It is an emerging journal in public administration. The publications comes from diverse geographic context, by diverse scholars, and in diverse themes.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We apply text mining techniques, in particular, clustering and topic modeling, automatic muli-terms extraction, text network to systematically review the 126 publications in CPAR from 2002 to 2019.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We then compare our findings with human coded results (Lu et al., 2019) to test the effectiveness of text mining for systematic literature reviews in public administration.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R package (dplyr)(tidytext) (topicmodels)(cluster)(textnet)</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9c93dee1ed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9c93dee1e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9c93dee1ed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9c93dee1ed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hierarchical cluster analysis, It shows which of these words tend to appear together in the full text.</a:t>
            </a:r>
            <a:endParaRPr/>
          </a:p>
          <a:p>
            <a:pPr marL="0" lvl="0" indent="0" algn="l" rtl="0">
              <a:spcBef>
                <a:spcPts val="0"/>
              </a:spcBef>
              <a:spcAft>
                <a:spcPts val="0"/>
              </a:spcAft>
              <a:buNone/>
            </a:pPr>
            <a:r>
              <a:rPr lang="en"/>
              <a:t>This analysis focus on only the most frequent words to appear in the full text.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9c93dee1ed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9c93dee1ed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Topic modeling is an unsupervised machine learning technique that's capable of scanning a set of documents, detecting word and phrase patterns within them, and automatically clustering word groups and similar expressions that best characterize a set of documents.</a:t>
            </a:r>
            <a:endParaRPr/>
          </a:p>
          <a:p>
            <a:pPr marL="0" lvl="0" indent="0" algn="l" rtl="0">
              <a:spcBef>
                <a:spcPts val="0"/>
              </a:spcBef>
              <a:spcAft>
                <a:spcPts val="0"/>
              </a:spcAft>
              <a:buNone/>
            </a:pPr>
            <a:endParaRPr/>
          </a:p>
          <a:p>
            <a:pPr marL="0" lvl="0" indent="0" algn="l" rtl="0">
              <a:spcBef>
                <a:spcPts val="0"/>
              </a:spcBef>
              <a:spcAft>
                <a:spcPts val="0"/>
              </a:spcAft>
              <a:buNone/>
            </a:pPr>
            <a:r>
              <a:rPr lang="en"/>
              <a:t>Topics are unstructured and consist of ranked lists of terms, whose weights are associated with their likelihood of being used when a topic is drawn.</a:t>
            </a:r>
            <a:endParaRPr/>
          </a:p>
          <a:p>
            <a:pPr marL="0" lvl="0" indent="0" algn="l" rtl="0">
              <a:spcBef>
                <a:spcPts val="0"/>
              </a:spcBef>
              <a:spcAft>
                <a:spcPts val="0"/>
              </a:spcAft>
              <a:buNone/>
            </a:pPr>
            <a:endParaRPr/>
          </a:p>
          <a:p>
            <a:pPr marL="0" lvl="0" indent="0" algn="l" rtl="0">
              <a:spcBef>
                <a:spcPts val="0"/>
              </a:spcBef>
              <a:spcAft>
                <a:spcPts val="0"/>
              </a:spcAft>
              <a:buNone/>
            </a:pPr>
            <a:r>
              <a:rPr lang="en"/>
              <a:t>One major limitation is that the topics they identify are not in themselves easy to interpret, and consequently not substantively “trustworthy.”</a:t>
            </a:r>
            <a:endParaRPr/>
          </a:p>
          <a:p>
            <a:pPr marL="0" lvl="0" indent="0" algn="l" rtl="0">
              <a:spcBef>
                <a:spcPts val="0"/>
              </a:spcBef>
              <a:spcAft>
                <a:spcPts val="0"/>
              </a:spcAft>
              <a:buNone/>
            </a:pPr>
            <a:endParaRPr/>
          </a:p>
          <a:p>
            <a:pPr marL="0" lvl="0" indent="0" algn="l" rtl="0">
              <a:spcBef>
                <a:spcPts val="0"/>
              </a:spcBef>
              <a:spcAft>
                <a:spcPts val="0"/>
              </a:spcAft>
              <a:buNone/>
            </a:pPr>
            <a:r>
              <a:rPr lang="en"/>
              <a:t>Results are not 100% replicable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9fa62f95b9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9fa62f95b9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9c93dee1ed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9c93dee1ed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extraction process proceeded in four steps:</a:t>
            </a:r>
            <a:endParaRPr/>
          </a:p>
          <a:p>
            <a:pPr marL="0" lvl="0" indent="0" algn="l" rtl="0">
              <a:spcBef>
                <a:spcPts val="0"/>
              </a:spcBef>
              <a:spcAft>
                <a:spcPts val="0"/>
              </a:spcAft>
              <a:buNone/>
            </a:pPr>
            <a:endParaRPr/>
          </a:p>
          <a:p>
            <a:pPr marL="0" lvl="0" indent="0" algn="l" rtl="0">
              <a:spcBef>
                <a:spcPts val="0"/>
              </a:spcBef>
              <a:spcAft>
                <a:spcPts val="0"/>
              </a:spcAft>
              <a:buNone/>
            </a:pPr>
            <a:r>
              <a:rPr lang="en"/>
              <a:t>1. a part-of-speech tagger was run over the full corpus. A Part-Of-Speech Tagger (POS Tagger) is a piece of software that reads text in some language and assigns parts of speech to each word (and other token), such as noun, verb, adjective, etc.</a:t>
            </a:r>
            <a:endParaRPr/>
          </a:p>
          <a:p>
            <a:pPr marL="0" lvl="0" indent="0" algn="l" rtl="0">
              <a:spcBef>
                <a:spcPts val="0"/>
              </a:spcBef>
              <a:spcAft>
                <a:spcPts val="0"/>
              </a:spcAft>
              <a:buNone/>
            </a:pPr>
            <a:endParaRPr/>
          </a:p>
          <a:p>
            <a:pPr marL="0" lvl="0" indent="0" algn="l" rtl="0">
              <a:spcBef>
                <a:spcPts val="0"/>
              </a:spcBef>
              <a:spcAft>
                <a:spcPts val="0"/>
              </a:spcAft>
              <a:buNone/>
            </a:pPr>
            <a:r>
              <a:rPr lang="en"/>
              <a:t>2. A text chunking algorithm was then used to identify noun phrases corresponding to a predefined set of grammatical sequences (e.g., a sequence made of  list of adjectives preceding at least one noun, such as administrative system; economic reform; political science). </a:t>
            </a:r>
            <a:endParaRPr/>
          </a:p>
          <a:p>
            <a:pPr marL="0" lvl="0" indent="0" algn="l" rtl="0">
              <a:spcBef>
                <a:spcPts val="0"/>
              </a:spcBef>
              <a:spcAft>
                <a:spcPts val="0"/>
              </a:spcAft>
              <a:buNone/>
            </a:pPr>
            <a:endParaRPr/>
          </a:p>
          <a:p>
            <a:pPr marL="0" lvl="0" indent="0" algn="l" rtl="0">
              <a:spcBef>
                <a:spcPts val="0"/>
              </a:spcBef>
              <a:spcAft>
                <a:spcPts val="0"/>
              </a:spcAft>
              <a:buNone/>
            </a:pPr>
            <a:r>
              <a:rPr lang="en"/>
              <a:t>3. Extracted multiterms were then gathered under the same class when their stemmed version was identical (“manager” “managers” and “management” are then indexed under the same class). </a:t>
            </a:r>
            <a:endParaRPr/>
          </a:p>
          <a:p>
            <a:pPr marL="0" lvl="0" indent="0" algn="l" rtl="0">
              <a:spcBef>
                <a:spcPts val="0"/>
              </a:spcBef>
              <a:spcAft>
                <a:spcPts val="0"/>
              </a:spcAft>
              <a:buNone/>
            </a:pPr>
            <a:endParaRPr/>
          </a:p>
          <a:p>
            <a:pPr marL="0" lvl="0" indent="0" algn="l" rtl="0">
              <a:spcBef>
                <a:spcPts val="0"/>
              </a:spcBef>
              <a:spcAft>
                <a:spcPts val="0"/>
              </a:spcAft>
              <a:buNone/>
            </a:pPr>
            <a:r>
              <a:rPr lang="en"/>
              <a:t>Similarly, semantically coherent multiterms like “administrative reform,” “administration reform,” “reform the administration,” “administrative reformers,” and so on, are gathered into the same class. </a:t>
            </a:r>
            <a:endParaRPr/>
          </a:p>
          <a:p>
            <a:pPr marL="0" lvl="0" indent="0" algn="l" rtl="0">
              <a:spcBef>
                <a:spcPts val="0"/>
              </a:spcBef>
              <a:spcAft>
                <a:spcPts val="0"/>
              </a:spcAft>
              <a:buNone/>
            </a:pPr>
            <a:endParaRPr/>
          </a:p>
          <a:p>
            <a:pPr marL="0" lvl="0" indent="0" algn="l" rtl="0">
              <a:spcBef>
                <a:spcPts val="0"/>
              </a:spcBef>
              <a:spcAft>
                <a:spcPts val="0"/>
              </a:spcAft>
              <a:buNone/>
            </a:pPr>
            <a:r>
              <a:rPr lang="en"/>
              <a:t>4. We index different terms classes and denote their frequency. </a:t>
            </a:r>
            <a:endParaRPr/>
          </a:p>
          <a:p>
            <a:pPr marL="0" lvl="0" indent="0" algn="l" rtl="0">
              <a:spcBef>
                <a:spcPts val="0"/>
              </a:spcBef>
              <a:spcAft>
                <a:spcPts val="0"/>
              </a:spcAft>
              <a:buNone/>
            </a:pPr>
            <a:endParaRPr/>
          </a:p>
          <a:p>
            <a:pPr marL="0" lvl="0" indent="0" algn="l" rtl="0">
              <a:spcBef>
                <a:spcPts val="0"/>
              </a:spcBef>
              <a:spcAft>
                <a:spcPts val="0"/>
              </a:spcAft>
              <a:buNone/>
            </a:pPr>
            <a:r>
              <a:rPr lang="en"/>
              <a:t>From this list, we then select the set of the 2,000 most frequent multiterm</a:t>
            </a:r>
            <a:endParaRPr/>
          </a:p>
          <a:p>
            <a:pPr marL="0" lvl="0" indent="0" algn="l" rtl="0">
              <a:spcBef>
                <a:spcPts val="0"/>
              </a:spcBef>
              <a:spcAft>
                <a:spcPts val="0"/>
              </a:spcAft>
              <a:buNone/>
            </a:pPr>
            <a:endParaRPr/>
          </a:p>
          <a:p>
            <a:pPr marL="0" lvl="0" indent="0" algn="l" rtl="0">
              <a:spcBef>
                <a:spcPts val="0"/>
              </a:spcBef>
              <a:spcAft>
                <a:spcPts val="0"/>
              </a:spcAft>
              <a:buNone/>
            </a:pPr>
            <a:r>
              <a:rPr lang="en"/>
              <a:t>A top list based on number of distinct documents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t>Text Mining for Systematic Review in Public Administration</a:t>
            </a:r>
            <a:endParaRPr sz="3200" dirty="0"/>
          </a:p>
        </p:txBody>
      </p:sp>
      <p:sp>
        <p:nvSpPr>
          <p:cNvPr id="87" name="Google Shape;87;p13"/>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Hanjin Mao - Rutgers University - Newark</a:t>
            </a:r>
            <a:endParaRPr/>
          </a:p>
          <a:p>
            <a:pPr marL="0" lvl="0" indent="0" algn="l" rtl="0">
              <a:spcBef>
                <a:spcPts val="0"/>
              </a:spcBef>
              <a:spcAft>
                <a:spcPts val="0"/>
              </a:spcAft>
              <a:buNone/>
            </a:pPr>
            <a:r>
              <a:rPr lang="en"/>
              <a:t>Huafang Li - Grand Valley State University</a:t>
            </a:r>
            <a:endParaRPr/>
          </a:p>
          <a:p>
            <a:pPr marL="0" lvl="0" indent="0" algn="l" rtl="0">
              <a:spcBef>
                <a:spcPts val="0"/>
              </a:spcBef>
              <a:spcAft>
                <a:spcPts val="0"/>
              </a:spcAft>
              <a:buNone/>
            </a:pPr>
            <a:endParaRPr/>
          </a:p>
          <a:p>
            <a:pPr marL="0" lvl="0" indent="0" algn="l" rtl="0">
              <a:spcBef>
                <a:spcPts val="0"/>
              </a:spcBef>
              <a:spcAft>
                <a:spcPts val="0"/>
              </a:spcAft>
              <a:buNone/>
            </a:pPr>
            <a:r>
              <a:rPr lang="en"/>
              <a:t>NECOPA 2020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2"/>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Text</a:t>
            </a:r>
            <a:endParaRPr/>
          </a:p>
          <a:p>
            <a:pPr marL="0" lvl="0" indent="0" algn="l" rtl="0">
              <a:spcBef>
                <a:spcPts val="0"/>
              </a:spcBef>
              <a:spcAft>
                <a:spcPts val="0"/>
              </a:spcAft>
              <a:buNone/>
            </a:pPr>
            <a:r>
              <a:rPr lang="en"/>
              <a:t>Network</a:t>
            </a:r>
            <a:endParaRPr/>
          </a:p>
        </p:txBody>
      </p:sp>
      <p:pic>
        <p:nvPicPr>
          <p:cNvPr id="141" name="Google Shape;141;p22"/>
          <p:cNvPicPr preferRelativeResize="0"/>
          <p:nvPr/>
        </p:nvPicPr>
        <p:blipFill>
          <a:blip r:embed="rId3">
            <a:alphaModFix/>
          </a:blip>
          <a:stretch>
            <a:fillRect/>
          </a:stretch>
        </p:blipFill>
        <p:spPr>
          <a:xfrm>
            <a:off x="2612700" y="487525"/>
            <a:ext cx="6531301" cy="4655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3"/>
          <p:cNvPicPr preferRelativeResize="0"/>
          <p:nvPr/>
        </p:nvPicPr>
        <p:blipFill>
          <a:blip r:embed="rId3">
            <a:alphaModFix/>
          </a:blip>
          <a:stretch>
            <a:fillRect/>
          </a:stretch>
        </p:blipFill>
        <p:spPr>
          <a:xfrm>
            <a:off x="0" y="847700"/>
            <a:ext cx="5268450" cy="3448100"/>
          </a:xfrm>
          <a:prstGeom prst="rect">
            <a:avLst/>
          </a:prstGeom>
          <a:noFill/>
          <a:ln>
            <a:noFill/>
          </a:ln>
        </p:spPr>
      </p:pic>
      <p:pic>
        <p:nvPicPr>
          <p:cNvPr id="147" name="Google Shape;147;p23"/>
          <p:cNvPicPr preferRelativeResize="0"/>
          <p:nvPr/>
        </p:nvPicPr>
        <p:blipFill>
          <a:blip r:embed="rId4">
            <a:alphaModFix/>
          </a:blip>
          <a:stretch>
            <a:fillRect/>
          </a:stretch>
        </p:blipFill>
        <p:spPr>
          <a:xfrm>
            <a:off x="5340075" y="727625"/>
            <a:ext cx="3741625" cy="3671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24"/>
          <p:cNvPicPr preferRelativeResize="0"/>
          <p:nvPr/>
        </p:nvPicPr>
        <p:blipFill>
          <a:blip r:embed="rId3">
            <a:alphaModFix/>
          </a:blip>
          <a:stretch>
            <a:fillRect/>
          </a:stretch>
        </p:blipFill>
        <p:spPr>
          <a:xfrm>
            <a:off x="470950" y="681025"/>
            <a:ext cx="3048000" cy="3781425"/>
          </a:xfrm>
          <a:prstGeom prst="rect">
            <a:avLst/>
          </a:prstGeom>
          <a:noFill/>
          <a:ln>
            <a:noFill/>
          </a:ln>
        </p:spPr>
      </p:pic>
      <p:graphicFrame>
        <p:nvGraphicFramePr>
          <p:cNvPr id="153" name="Google Shape;153;p24"/>
          <p:cNvGraphicFramePr/>
          <p:nvPr/>
        </p:nvGraphicFramePr>
        <p:xfrm>
          <a:off x="4002075" y="257988"/>
          <a:ext cx="4145600" cy="4186882"/>
        </p:xfrm>
        <a:graphic>
          <a:graphicData uri="http://schemas.openxmlformats.org/drawingml/2006/table">
            <a:tbl>
              <a:tblPr>
                <a:noFill/>
                <a:tableStyleId>{82E88F63-7A72-4997-90D9-DE65C1D28574}</a:tableStyleId>
              </a:tblPr>
              <a:tblGrid>
                <a:gridCol w="2046450">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gridCol w="1299050">
                  <a:extLst>
                    <a:ext uri="{9D8B030D-6E8A-4147-A177-3AD203B41FA5}">
                      <a16:colId xmlns:a16="http://schemas.microsoft.com/office/drawing/2014/main" val="20002"/>
                    </a:ext>
                  </a:extLst>
                </a:gridCol>
              </a:tblGrid>
              <a:tr h="200025">
                <a:tc>
                  <a:txBody>
                    <a:bodyPr/>
                    <a:lstStyle/>
                    <a:p>
                      <a:pPr marL="0" lvl="0" indent="0" algn="l" rtl="0">
                        <a:lnSpc>
                          <a:spcPct val="115000"/>
                        </a:lnSpc>
                        <a:spcBef>
                          <a:spcPts val="0"/>
                        </a:spcBef>
                        <a:spcAft>
                          <a:spcPts val="0"/>
                        </a:spcAft>
                        <a:buNone/>
                      </a:pPr>
                      <a:r>
                        <a:rPr lang="en" sz="1000"/>
                        <a:t>Human Coded Themes</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Number of Articles</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Identified by text network</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0"/>
                  </a:ext>
                </a:extLst>
              </a:tr>
              <a:tr h="200025">
                <a:tc>
                  <a:txBody>
                    <a:bodyPr/>
                    <a:lstStyle/>
                    <a:p>
                      <a:pPr marL="0" lvl="0" indent="0" algn="l" rtl="0">
                        <a:lnSpc>
                          <a:spcPct val="115000"/>
                        </a:lnSpc>
                        <a:spcBef>
                          <a:spcPts val="0"/>
                        </a:spcBef>
                        <a:spcAft>
                          <a:spcPts val="0"/>
                        </a:spcAft>
                        <a:buNone/>
                      </a:pPr>
                      <a:r>
                        <a:rPr lang="en" sz="1000"/>
                        <a:t>Performance Management</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31</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200025">
                <a:tc>
                  <a:txBody>
                    <a:bodyPr/>
                    <a:lstStyle/>
                    <a:p>
                      <a:pPr marL="0" lvl="0" indent="0" algn="l" rtl="0">
                        <a:lnSpc>
                          <a:spcPct val="115000"/>
                        </a:lnSpc>
                        <a:spcBef>
                          <a:spcPts val="0"/>
                        </a:spcBef>
                        <a:spcAft>
                          <a:spcPts val="0"/>
                        </a:spcAft>
                        <a:buNone/>
                      </a:pPr>
                      <a:r>
                        <a:rPr lang="en" sz="1000"/>
                        <a:t>Administrative Reform</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21</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200025">
                <a:tc>
                  <a:txBody>
                    <a:bodyPr/>
                    <a:lstStyle/>
                    <a:p>
                      <a:pPr marL="0" lvl="0" indent="0" algn="l" rtl="0">
                        <a:lnSpc>
                          <a:spcPct val="115000"/>
                        </a:lnSpc>
                        <a:spcBef>
                          <a:spcPts val="0"/>
                        </a:spcBef>
                        <a:spcAft>
                          <a:spcPts val="0"/>
                        </a:spcAft>
                        <a:buNone/>
                      </a:pPr>
                      <a:r>
                        <a:rPr lang="en" sz="1000"/>
                        <a:t>Public Policy</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11</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200025">
                <a:tc>
                  <a:txBody>
                    <a:bodyPr/>
                    <a:lstStyle/>
                    <a:p>
                      <a:pPr marL="0" lvl="0" indent="0" algn="l" rtl="0">
                        <a:lnSpc>
                          <a:spcPct val="115000"/>
                        </a:lnSpc>
                        <a:spcBef>
                          <a:spcPts val="0"/>
                        </a:spcBef>
                        <a:spcAft>
                          <a:spcPts val="0"/>
                        </a:spcAft>
                        <a:buNone/>
                      </a:pPr>
                      <a:r>
                        <a:rPr lang="en" sz="1000"/>
                        <a:t>Human Resources Management</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11</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200025">
                <a:tc>
                  <a:txBody>
                    <a:bodyPr/>
                    <a:lstStyle/>
                    <a:p>
                      <a:pPr marL="0" lvl="0" indent="0" algn="l" rtl="0">
                        <a:lnSpc>
                          <a:spcPct val="115000"/>
                        </a:lnSpc>
                        <a:spcBef>
                          <a:spcPts val="0"/>
                        </a:spcBef>
                        <a:spcAft>
                          <a:spcPts val="0"/>
                        </a:spcAft>
                        <a:buNone/>
                      </a:pPr>
                      <a:r>
                        <a:rPr lang="en" sz="1000"/>
                        <a:t>Public Administration Education</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10</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200025">
                <a:tc>
                  <a:txBody>
                    <a:bodyPr/>
                    <a:lstStyle/>
                    <a:p>
                      <a:pPr marL="0" lvl="0" indent="0" algn="l" rtl="0">
                        <a:lnSpc>
                          <a:spcPct val="115000"/>
                        </a:lnSpc>
                        <a:spcBef>
                          <a:spcPts val="0"/>
                        </a:spcBef>
                        <a:spcAft>
                          <a:spcPts val="0"/>
                        </a:spcAft>
                        <a:buNone/>
                      </a:pPr>
                      <a:r>
                        <a:rPr lang="en" sz="1000"/>
                        <a:t>Institutional Relationship</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9</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6"/>
                  </a:ext>
                </a:extLst>
              </a:tr>
              <a:tr h="200025">
                <a:tc>
                  <a:txBody>
                    <a:bodyPr/>
                    <a:lstStyle/>
                    <a:p>
                      <a:pPr marL="0" lvl="0" indent="0" algn="l" rtl="0">
                        <a:lnSpc>
                          <a:spcPct val="115000"/>
                        </a:lnSpc>
                        <a:spcBef>
                          <a:spcPts val="0"/>
                        </a:spcBef>
                        <a:spcAft>
                          <a:spcPts val="0"/>
                        </a:spcAft>
                        <a:buNone/>
                      </a:pPr>
                      <a:r>
                        <a:rPr lang="en" sz="1000"/>
                        <a:t>Intellectual History</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7</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7"/>
                  </a:ext>
                </a:extLst>
              </a:tr>
              <a:tr h="200025">
                <a:tc>
                  <a:txBody>
                    <a:bodyPr/>
                    <a:lstStyle/>
                    <a:p>
                      <a:pPr marL="0" lvl="0" indent="0" algn="l" rtl="0">
                        <a:lnSpc>
                          <a:spcPct val="115000"/>
                        </a:lnSpc>
                        <a:spcBef>
                          <a:spcPts val="0"/>
                        </a:spcBef>
                        <a:spcAft>
                          <a:spcPts val="0"/>
                        </a:spcAft>
                        <a:buNone/>
                      </a:pPr>
                      <a:r>
                        <a:rPr lang="en" sz="1000"/>
                        <a:t>E-Governance</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7</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8"/>
                  </a:ext>
                </a:extLst>
              </a:tr>
              <a:tr h="200025">
                <a:tc>
                  <a:txBody>
                    <a:bodyPr/>
                    <a:lstStyle/>
                    <a:p>
                      <a:pPr marL="0" lvl="0" indent="0" algn="l" rtl="0">
                        <a:lnSpc>
                          <a:spcPct val="115000"/>
                        </a:lnSpc>
                        <a:spcBef>
                          <a:spcPts val="0"/>
                        </a:spcBef>
                        <a:spcAft>
                          <a:spcPts val="0"/>
                        </a:spcAft>
                        <a:buNone/>
                      </a:pPr>
                      <a:r>
                        <a:rPr lang="en" sz="1000"/>
                        <a:t>Nonprofit Management</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6</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9"/>
                  </a:ext>
                </a:extLst>
              </a:tr>
              <a:tr h="200025">
                <a:tc>
                  <a:txBody>
                    <a:bodyPr/>
                    <a:lstStyle/>
                    <a:p>
                      <a:pPr marL="0" lvl="0" indent="0" algn="l" rtl="0">
                        <a:lnSpc>
                          <a:spcPct val="115000"/>
                        </a:lnSpc>
                        <a:spcBef>
                          <a:spcPts val="0"/>
                        </a:spcBef>
                        <a:spcAft>
                          <a:spcPts val="0"/>
                        </a:spcAft>
                        <a:buNone/>
                      </a:pPr>
                      <a:r>
                        <a:rPr lang="en" sz="1000"/>
                        <a:t>Innovation and Entrepreneurship</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6</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0"/>
                  </a:ext>
                </a:extLst>
              </a:tr>
              <a:tr h="200025">
                <a:tc>
                  <a:txBody>
                    <a:bodyPr/>
                    <a:lstStyle/>
                    <a:p>
                      <a:pPr marL="0" lvl="0" indent="0" algn="l" rtl="0">
                        <a:lnSpc>
                          <a:spcPct val="115000"/>
                        </a:lnSpc>
                        <a:spcBef>
                          <a:spcPts val="0"/>
                        </a:spcBef>
                        <a:spcAft>
                          <a:spcPts val="0"/>
                        </a:spcAft>
                        <a:buNone/>
                      </a:pPr>
                      <a:r>
                        <a:rPr lang="en" sz="1000"/>
                        <a:t>Public Finance</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4</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1"/>
                  </a:ext>
                </a:extLst>
              </a:tr>
              <a:tr h="200025">
                <a:tc>
                  <a:txBody>
                    <a:bodyPr/>
                    <a:lstStyle/>
                    <a:p>
                      <a:pPr marL="0" lvl="0" indent="0" algn="l" rtl="0">
                        <a:lnSpc>
                          <a:spcPct val="115000"/>
                        </a:lnSpc>
                        <a:spcBef>
                          <a:spcPts val="0"/>
                        </a:spcBef>
                        <a:spcAft>
                          <a:spcPts val="0"/>
                        </a:spcAft>
                        <a:buNone/>
                      </a:pPr>
                      <a:r>
                        <a:rPr lang="en" sz="1000"/>
                        <a:t>Comparative Administration</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4</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2"/>
                  </a:ext>
                </a:extLst>
              </a:tr>
              <a:tr h="200025">
                <a:tc>
                  <a:txBody>
                    <a:bodyPr/>
                    <a:lstStyle/>
                    <a:p>
                      <a:pPr marL="0" lvl="0" indent="0" algn="l" rtl="0">
                        <a:lnSpc>
                          <a:spcPct val="115000"/>
                        </a:lnSpc>
                        <a:spcBef>
                          <a:spcPts val="0"/>
                        </a:spcBef>
                        <a:spcAft>
                          <a:spcPts val="0"/>
                        </a:spcAft>
                        <a:buNone/>
                      </a:pPr>
                      <a:r>
                        <a:rPr lang="en" sz="1000"/>
                        <a:t>Collaboration</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4</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3"/>
                  </a:ext>
                </a:extLst>
              </a:tr>
              <a:tr h="200025">
                <a:tc>
                  <a:txBody>
                    <a:bodyPr/>
                    <a:lstStyle/>
                    <a:p>
                      <a:pPr marL="0" lvl="0" indent="0" algn="l" rtl="0">
                        <a:lnSpc>
                          <a:spcPct val="115000"/>
                        </a:lnSpc>
                        <a:spcBef>
                          <a:spcPts val="0"/>
                        </a:spcBef>
                        <a:spcAft>
                          <a:spcPts val="0"/>
                        </a:spcAft>
                        <a:buNone/>
                      </a:pPr>
                      <a:r>
                        <a:rPr lang="en" sz="1000"/>
                        <a:t>Civil Service</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3</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4"/>
                  </a:ext>
                </a:extLst>
              </a:tr>
              <a:tr h="200025">
                <a:tc>
                  <a:txBody>
                    <a:bodyPr/>
                    <a:lstStyle/>
                    <a:p>
                      <a:pPr marL="0" lvl="0" indent="0" algn="l" rtl="0">
                        <a:lnSpc>
                          <a:spcPct val="115000"/>
                        </a:lnSpc>
                        <a:spcBef>
                          <a:spcPts val="0"/>
                        </a:spcBef>
                        <a:spcAft>
                          <a:spcPts val="0"/>
                        </a:spcAft>
                        <a:buNone/>
                      </a:pPr>
                      <a:r>
                        <a:rPr lang="en" sz="1000"/>
                        <a:t>Citizen Participation</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3</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5"/>
                  </a:ext>
                </a:extLst>
              </a:tr>
              <a:tr h="200025">
                <a:tc>
                  <a:txBody>
                    <a:bodyPr/>
                    <a:lstStyle/>
                    <a:p>
                      <a:pPr marL="0" lvl="0" indent="0" algn="l" rtl="0">
                        <a:lnSpc>
                          <a:spcPct val="115000"/>
                        </a:lnSpc>
                        <a:spcBef>
                          <a:spcPts val="0"/>
                        </a:spcBef>
                        <a:spcAft>
                          <a:spcPts val="0"/>
                        </a:spcAft>
                        <a:buNone/>
                      </a:pPr>
                      <a:r>
                        <a:rPr lang="en" sz="1000"/>
                        <a:t>Trust and Transparency</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3</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6"/>
                  </a:ext>
                </a:extLst>
              </a:tr>
              <a:tr h="200025">
                <a:tc>
                  <a:txBody>
                    <a:bodyPr/>
                    <a:lstStyle/>
                    <a:p>
                      <a:pPr marL="0" lvl="0" indent="0" algn="l" rtl="0">
                        <a:lnSpc>
                          <a:spcPct val="115000"/>
                        </a:lnSpc>
                        <a:spcBef>
                          <a:spcPts val="0"/>
                        </a:spcBef>
                        <a:spcAft>
                          <a:spcPts val="0"/>
                        </a:spcAft>
                        <a:buNone/>
                      </a:pPr>
                      <a:r>
                        <a:rPr lang="en" sz="1000"/>
                        <a:t>Public-Private Interaction</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3</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7"/>
                  </a:ext>
                </a:extLst>
              </a:tr>
              <a:tr h="200025">
                <a:tc>
                  <a:txBody>
                    <a:bodyPr/>
                    <a:lstStyle/>
                    <a:p>
                      <a:pPr marL="0" lvl="0" indent="0" algn="l" rtl="0">
                        <a:lnSpc>
                          <a:spcPct val="115000"/>
                        </a:lnSpc>
                        <a:spcBef>
                          <a:spcPts val="0"/>
                        </a:spcBef>
                        <a:spcAft>
                          <a:spcPts val="0"/>
                        </a:spcAft>
                        <a:buNone/>
                      </a:pPr>
                      <a:r>
                        <a:rPr lang="en" sz="1000"/>
                        <a:t>Administrative Law</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2</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8"/>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Conclusion</a:t>
            </a:r>
            <a:endParaRPr/>
          </a:p>
        </p:txBody>
      </p:sp>
      <p:sp>
        <p:nvSpPr>
          <p:cNvPr id="159" name="Google Shape;159;p25"/>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Text mining is an effective tool reviewing literature in the field of public administration</a:t>
            </a:r>
            <a:endParaRPr/>
          </a:p>
          <a:p>
            <a:pPr marL="457200" lvl="0" indent="-311150" algn="l" rtl="0">
              <a:spcBef>
                <a:spcPts val="0"/>
              </a:spcBef>
              <a:spcAft>
                <a:spcPts val="0"/>
              </a:spcAft>
              <a:buSzPts val="1300"/>
              <a:buChar char="●"/>
            </a:pPr>
            <a:r>
              <a:rPr lang="en"/>
              <a:t>Researchers can apply text mining methods to assist with systematic literature review, especially the data extraction and analysis process.</a:t>
            </a:r>
            <a:endParaRPr/>
          </a:p>
          <a:p>
            <a:pPr marL="914400" lvl="1" indent="-298450" algn="l" rtl="0">
              <a:spcBef>
                <a:spcPts val="0"/>
              </a:spcBef>
              <a:spcAft>
                <a:spcPts val="0"/>
              </a:spcAft>
              <a:buSzPts val="1100"/>
              <a:buChar char="○"/>
            </a:pPr>
            <a:r>
              <a:rPr lang="en"/>
              <a:t>More efficiently</a:t>
            </a:r>
            <a:endParaRPr/>
          </a:p>
          <a:p>
            <a:pPr marL="914400" lvl="1" indent="-298450" algn="l" rtl="0">
              <a:spcBef>
                <a:spcPts val="0"/>
              </a:spcBef>
              <a:spcAft>
                <a:spcPts val="0"/>
              </a:spcAft>
              <a:buSzPts val="1100"/>
              <a:buChar char="○"/>
            </a:pPr>
            <a:r>
              <a:rPr lang="en"/>
              <a:t>More systematically</a:t>
            </a:r>
            <a:endParaRPr/>
          </a:p>
          <a:p>
            <a:pPr marL="914400" lvl="1" indent="-298450" algn="l" rtl="0">
              <a:spcBef>
                <a:spcPts val="0"/>
              </a:spcBef>
              <a:spcAft>
                <a:spcPts val="0"/>
              </a:spcAft>
              <a:buSzPts val="1100"/>
              <a:buChar char="○"/>
            </a:pPr>
            <a:r>
              <a:rPr lang="en"/>
              <a:t>More objectively</a:t>
            </a:r>
            <a:endParaRPr/>
          </a:p>
          <a:p>
            <a:pPr marL="914400" lvl="1" indent="-298450" algn="l" rtl="0">
              <a:spcBef>
                <a:spcPts val="0"/>
              </a:spcBef>
              <a:spcAft>
                <a:spcPts val="0"/>
              </a:spcAft>
              <a:buSzPts val="1100"/>
              <a:buChar char="○"/>
            </a:pPr>
            <a:r>
              <a:rPr lang="en"/>
              <a:t>Visualization</a:t>
            </a:r>
            <a:endParaRPr/>
          </a:p>
          <a:p>
            <a:pPr marL="457200" lvl="0" indent="-311150" algn="l" rtl="0">
              <a:spcBef>
                <a:spcPts val="0"/>
              </a:spcBef>
              <a:spcAft>
                <a:spcPts val="0"/>
              </a:spcAft>
              <a:buSzPts val="1300"/>
              <a:buChar char="●"/>
            </a:pPr>
            <a:r>
              <a:rPr lang="en"/>
              <a:t>Future potential</a:t>
            </a:r>
            <a:endParaRPr/>
          </a:p>
          <a:p>
            <a:pPr marL="914400" lvl="1" indent="-298450" algn="l" rtl="0">
              <a:spcBef>
                <a:spcPts val="0"/>
              </a:spcBef>
              <a:spcAft>
                <a:spcPts val="0"/>
              </a:spcAft>
              <a:buSzPts val="1100"/>
              <a:buChar char="○"/>
            </a:pPr>
            <a:r>
              <a:rPr lang="en"/>
              <a:t>Searching and screening</a:t>
            </a:r>
            <a:endParaRPr/>
          </a:p>
          <a:p>
            <a:pPr marL="914400" lvl="1" indent="-298450" algn="l" rtl="0">
              <a:spcBef>
                <a:spcPts val="0"/>
              </a:spcBef>
              <a:spcAft>
                <a:spcPts val="0"/>
              </a:spcAft>
              <a:buSzPts val="1100"/>
              <a:buChar char="○"/>
            </a:pPr>
            <a:r>
              <a:rPr lang="en"/>
              <a:t>Document classification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Background</a:t>
            </a:r>
            <a:endParaRPr/>
          </a:p>
        </p:txBody>
      </p:sp>
      <p:sp>
        <p:nvSpPr>
          <p:cNvPr id="93" name="Google Shape;93;p1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Barriers of Systematic Literature Review: Manual and labor intensive (Carver et al., 2013)</a:t>
            </a:r>
            <a:endParaRPr/>
          </a:p>
          <a:p>
            <a:pPr marL="457200" lvl="0" indent="-311150" algn="l" rtl="0">
              <a:spcBef>
                <a:spcPts val="0"/>
              </a:spcBef>
              <a:spcAft>
                <a:spcPts val="0"/>
              </a:spcAft>
              <a:buSzPts val="1300"/>
              <a:buChar char="●"/>
            </a:pPr>
            <a:r>
              <a:rPr lang="en"/>
              <a:t>Text mining for systematic literature review in other disciplines, such as computer engineering, biology, and medicine (Ananiadou et al., 2009; Felizardo et al., 2011; Feng et al., 2017; Korhonen et al., 2012)</a:t>
            </a:r>
            <a:endParaRPr/>
          </a:p>
          <a:p>
            <a:pPr marL="457200" lvl="0" indent="-311150" algn="l" rtl="0">
              <a:spcBef>
                <a:spcPts val="0"/>
              </a:spcBef>
              <a:spcAft>
                <a:spcPts val="0"/>
              </a:spcAft>
              <a:buSzPts val="1300"/>
              <a:buChar char="●"/>
            </a:pPr>
            <a:r>
              <a:rPr lang="en"/>
              <a:t>Benefits of Text Mining: Objective, transparent, efficient (Walker et al., 2019)</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Research Questions</a:t>
            </a:r>
            <a:endParaRPr/>
          </a:p>
        </p:txBody>
      </p:sp>
      <p:sp>
        <p:nvSpPr>
          <p:cNvPr id="99" name="Google Shape;99;p15"/>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Is text mining an effective tool for reviewing literature in the field of public administration? </a:t>
            </a:r>
            <a:endParaRPr/>
          </a:p>
          <a:p>
            <a:pPr marL="457200" lvl="0" indent="-311150" algn="l" rtl="0">
              <a:spcBef>
                <a:spcPts val="0"/>
              </a:spcBef>
              <a:spcAft>
                <a:spcPts val="0"/>
              </a:spcAft>
              <a:buSzPts val="1300"/>
              <a:buChar char="●"/>
            </a:pPr>
            <a:r>
              <a:rPr lang="en"/>
              <a:t>If so, how can public administration researchers use text mining methods to improve systematic reviews?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Data and method</a:t>
            </a:r>
            <a:endParaRPr/>
          </a:p>
        </p:txBody>
      </p:sp>
      <p:sp>
        <p:nvSpPr>
          <p:cNvPr id="105" name="Google Shape;105;p16"/>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Case Study</a:t>
            </a:r>
            <a:endParaRPr/>
          </a:p>
          <a:p>
            <a:pPr marL="914400" lvl="1" indent="-298450" algn="l" rtl="0">
              <a:spcBef>
                <a:spcPts val="0"/>
              </a:spcBef>
              <a:spcAft>
                <a:spcPts val="0"/>
              </a:spcAft>
              <a:buSzPts val="1100"/>
              <a:buChar char="○"/>
            </a:pPr>
            <a:r>
              <a:rPr lang="en"/>
              <a:t>Chinese Public Administration Review (CPAR)</a:t>
            </a:r>
            <a:endParaRPr/>
          </a:p>
          <a:p>
            <a:pPr marL="914400" lvl="1" indent="-298450" algn="l" rtl="0">
              <a:spcBef>
                <a:spcPts val="0"/>
              </a:spcBef>
              <a:spcAft>
                <a:spcPts val="0"/>
              </a:spcAft>
              <a:buSzPts val="1100"/>
              <a:buChar char="○"/>
            </a:pPr>
            <a:r>
              <a:rPr lang="en"/>
              <a:t>126 articles</a:t>
            </a:r>
            <a:endParaRPr/>
          </a:p>
          <a:p>
            <a:pPr marL="914400" lvl="1" indent="-298450" algn="l" rtl="0">
              <a:spcBef>
                <a:spcPts val="0"/>
              </a:spcBef>
              <a:spcAft>
                <a:spcPts val="0"/>
              </a:spcAft>
              <a:buSzPts val="1100"/>
              <a:buChar char="○"/>
            </a:pPr>
            <a:r>
              <a:rPr lang="en"/>
              <a:t>2002 to 2019</a:t>
            </a:r>
            <a:endParaRPr/>
          </a:p>
          <a:p>
            <a:pPr marL="457200" lvl="0" indent="-311150" algn="l" rtl="0">
              <a:spcBef>
                <a:spcPts val="0"/>
              </a:spcBef>
              <a:spcAft>
                <a:spcPts val="0"/>
              </a:spcAft>
              <a:buSzPts val="1300"/>
              <a:buChar char="●"/>
            </a:pPr>
            <a:r>
              <a:rPr lang="en"/>
              <a:t>Text Mining</a:t>
            </a:r>
            <a:endParaRPr/>
          </a:p>
          <a:p>
            <a:pPr marL="914400" lvl="1" indent="-298450" algn="l" rtl="0">
              <a:spcBef>
                <a:spcPts val="0"/>
              </a:spcBef>
              <a:spcAft>
                <a:spcPts val="0"/>
              </a:spcAft>
              <a:buSzPts val="1100"/>
              <a:buChar char="○"/>
            </a:pPr>
            <a:r>
              <a:rPr lang="en"/>
              <a:t>Clustering</a:t>
            </a:r>
            <a:endParaRPr/>
          </a:p>
          <a:p>
            <a:pPr marL="914400" lvl="1" indent="-298450" algn="l" rtl="0">
              <a:spcBef>
                <a:spcPts val="0"/>
              </a:spcBef>
              <a:spcAft>
                <a:spcPts val="0"/>
              </a:spcAft>
              <a:buSzPts val="1100"/>
              <a:buChar char="○"/>
            </a:pPr>
            <a:r>
              <a:rPr lang="en"/>
              <a:t>Topic Modeling</a:t>
            </a:r>
            <a:endParaRPr/>
          </a:p>
          <a:p>
            <a:pPr marL="914400" lvl="1" indent="-298450" algn="l" rtl="0">
              <a:spcBef>
                <a:spcPts val="0"/>
              </a:spcBef>
              <a:spcAft>
                <a:spcPts val="0"/>
              </a:spcAft>
              <a:buSzPts val="1100"/>
              <a:buChar char="○"/>
            </a:pPr>
            <a:r>
              <a:rPr lang="en"/>
              <a:t>Automatic Multi-terms Extraction</a:t>
            </a:r>
            <a:endParaRPr/>
          </a:p>
          <a:p>
            <a:pPr marL="914400" lvl="1" indent="-298450" algn="l" rtl="0">
              <a:spcBef>
                <a:spcPts val="0"/>
              </a:spcBef>
              <a:spcAft>
                <a:spcPts val="0"/>
              </a:spcAft>
              <a:buSzPts val="1100"/>
              <a:buChar char="○"/>
            </a:pPr>
            <a:r>
              <a:rPr lang="en"/>
              <a:t>Text Network</a:t>
            </a:r>
            <a:endParaRPr/>
          </a:p>
          <a:p>
            <a:pPr marL="457200" lvl="0" indent="-311150" algn="l" rtl="0">
              <a:spcBef>
                <a:spcPts val="0"/>
              </a:spcBef>
              <a:spcAft>
                <a:spcPts val="0"/>
              </a:spcAft>
              <a:buSzPts val="1300"/>
              <a:buChar char="●"/>
            </a:pPr>
            <a:r>
              <a:rPr lang="en"/>
              <a:t>Machine results vs. Human coded results (Lu et al., 2019)</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Results</a:t>
            </a:r>
            <a:endParaRPr/>
          </a:p>
        </p:txBody>
      </p:sp>
      <p:sp>
        <p:nvSpPr>
          <p:cNvPr id="111" name="Google Shape;111;p17"/>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Clustering</a:t>
            </a:r>
            <a:endParaRPr/>
          </a:p>
          <a:p>
            <a:pPr marL="457200" lvl="0" indent="-311150" algn="l" rtl="0">
              <a:spcBef>
                <a:spcPts val="0"/>
              </a:spcBef>
              <a:spcAft>
                <a:spcPts val="0"/>
              </a:spcAft>
              <a:buSzPts val="1300"/>
              <a:buChar char="●"/>
            </a:pPr>
            <a:r>
              <a:rPr lang="en"/>
              <a:t>Topic Modeling</a:t>
            </a:r>
            <a:endParaRPr/>
          </a:p>
          <a:p>
            <a:pPr marL="457200" lvl="0" indent="-311150" algn="l" rtl="0">
              <a:spcBef>
                <a:spcPts val="0"/>
              </a:spcBef>
              <a:spcAft>
                <a:spcPts val="0"/>
              </a:spcAft>
              <a:buSzPts val="1300"/>
              <a:buChar char="●"/>
            </a:pPr>
            <a:r>
              <a:rPr lang="en"/>
              <a:t>Term Extraction</a:t>
            </a:r>
            <a:endParaRPr/>
          </a:p>
          <a:p>
            <a:pPr marL="457200" lvl="0" indent="-311150" algn="l" rtl="0">
              <a:spcBef>
                <a:spcPts val="0"/>
              </a:spcBef>
              <a:spcAft>
                <a:spcPts val="0"/>
              </a:spcAft>
              <a:buSzPts val="1300"/>
              <a:buChar char="●"/>
            </a:pPr>
            <a:r>
              <a:rPr lang="en"/>
              <a:t>Text Network</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18"/>
          <p:cNvPicPr preferRelativeResize="0"/>
          <p:nvPr/>
        </p:nvPicPr>
        <p:blipFill rotWithShape="1">
          <a:blip r:embed="rId3">
            <a:alphaModFix/>
          </a:blip>
          <a:srcRect b="4652"/>
          <a:stretch/>
        </p:blipFill>
        <p:spPr>
          <a:xfrm>
            <a:off x="2358625" y="499500"/>
            <a:ext cx="3445430" cy="4643997"/>
          </a:xfrm>
          <a:prstGeom prst="rect">
            <a:avLst/>
          </a:prstGeom>
          <a:noFill/>
          <a:ln>
            <a:noFill/>
          </a:ln>
        </p:spPr>
      </p:pic>
      <p:graphicFrame>
        <p:nvGraphicFramePr>
          <p:cNvPr id="117" name="Google Shape;117;p18"/>
          <p:cNvGraphicFramePr/>
          <p:nvPr/>
        </p:nvGraphicFramePr>
        <p:xfrm>
          <a:off x="5819550" y="575688"/>
          <a:ext cx="3175875" cy="4186882"/>
        </p:xfrm>
        <a:graphic>
          <a:graphicData uri="http://schemas.openxmlformats.org/drawingml/2006/table">
            <a:tbl>
              <a:tblPr>
                <a:noFill/>
                <a:tableStyleId>{82E88F63-7A72-4997-90D9-DE65C1D28574}</a:tableStyleId>
              </a:tblPr>
              <a:tblGrid>
                <a:gridCol w="1942700">
                  <a:extLst>
                    <a:ext uri="{9D8B030D-6E8A-4147-A177-3AD203B41FA5}">
                      <a16:colId xmlns:a16="http://schemas.microsoft.com/office/drawing/2014/main" val="20000"/>
                    </a:ext>
                  </a:extLst>
                </a:gridCol>
                <a:gridCol w="1233175">
                  <a:extLst>
                    <a:ext uri="{9D8B030D-6E8A-4147-A177-3AD203B41FA5}">
                      <a16:colId xmlns:a16="http://schemas.microsoft.com/office/drawing/2014/main" val="20001"/>
                    </a:ext>
                  </a:extLst>
                </a:gridCol>
              </a:tblGrid>
              <a:tr h="200025">
                <a:tc>
                  <a:txBody>
                    <a:bodyPr/>
                    <a:lstStyle/>
                    <a:p>
                      <a:pPr marL="0" lvl="0" indent="0" algn="l" rtl="0">
                        <a:lnSpc>
                          <a:spcPct val="115000"/>
                        </a:lnSpc>
                        <a:spcBef>
                          <a:spcPts val="0"/>
                        </a:spcBef>
                        <a:spcAft>
                          <a:spcPts val="0"/>
                        </a:spcAft>
                        <a:buNone/>
                      </a:pPr>
                      <a:r>
                        <a:rPr lang="en" sz="1000"/>
                        <a:t>Human Coded Themes</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1000"/>
                        <a:t>Identified by cluster analysis</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200025">
                <a:tc>
                  <a:txBody>
                    <a:bodyPr/>
                    <a:lstStyle/>
                    <a:p>
                      <a:pPr marL="0" lvl="0" indent="0" algn="l" rtl="0">
                        <a:lnSpc>
                          <a:spcPct val="115000"/>
                        </a:lnSpc>
                        <a:spcBef>
                          <a:spcPts val="0"/>
                        </a:spcBef>
                        <a:spcAft>
                          <a:spcPts val="0"/>
                        </a:spcAft>
                        <a:buNone/>
                      </a:pPr>
                      <a:r>
                        <a:rPr lang="en" sz="1000"/>
                        <a:t>Performance Management</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 perform</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200025">
                <a:tc>
                  <a:txBody>
                    <a:bodyPr/>
                    <a:lstStyle/>
                    <a:p>
                      <a:pPr marL="0" lvl="0" indent="0" algn="l" rtl="0">
                        <a:lnSpc>
                          <a:spcPct val="115000"/>
                        </a:lnSpc>
                        <a:spcBef>
                          <a:spcPts val="0"/>
                        </a:spcBef>
                        <a:spcAft>
                          <a:spcPts val="0"/>
                        </a:spcAft>
                        <a:buNone/>
                      </a:pPr>
                      <a:r>
                        <a:rPr lang="en" sz="1000"/>
                        <a:t>Administrative Reform</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 reform</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200025">
                <a:tc>
                  <a:txBody>
                    <a:bodyPr/>
                    <a:lstStyle/>
                    <a:p>
                      <a:pPr marL="0" lvl="0" indent="0" algn="l" rtl="0">
                        <a:lnSpc>
                          <a:spcPct val="115000"/>
                        </a:lnSpc>
                        <a:spcBef>
                          <a:spcPts val="0"/>
                        </a:spcBef>
                        <a:spcAft>
                          <a:spcPts val="0"/>
                        </a:spcAft>
                        <a:buNone/>
                      </a:pPr>
                      <a:r>
                        <a:rPr lang="en" sz="1000"/>
                        <a:t>Public Policy</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 polici</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200025">
                <a:tc>
                  <a:txBody>
                    <a:bodyPr/>
                    <a:lstStyle/>
                    <a:p>
                      <a:pPr marL="0" lvl="0" indent="0" algn="l" rtl="0">
                        <a:lnSpc>
                          <a:spcPct val="115000"/>
                        </a:lnSpc>
                        <a:spcBef>
                          <a:spcPts val="0"/>
                        </a:spcBef>
                        <a:spcAft>
                          <a:spcPts val="0"/>
                        </a:spcAft>
                        <a:buNone/>
                      </a:pPr>
                      <a:r>
                        <a:rPr lang="en" sz="1000"/>
                        <a:t>Human Resources Management</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200025">
                <a:tc>
                  <a:txBody>
                    <a:bodyPr/>
                    <a:lstStyle/>
                    <a:p>
                      <a:pPr marL="0" lvl="0" indent="0" algn="l" rtl="0">
                        <a:lnSpc>
                          <a:spcPct val="115000"/>
                        </a:lnSpc>
                        <a:spcBef>
                          <a:spcPts val="0"/>
                        </a:spcBef>
                        <a:spcAft>
                          <a:spcPts val="0"/>
                        </a:spcAft>
                        <a:buNone/>
                      </a:pPr>
                      <a:r>
                        <a:rPr lang="en" sz="1000"/>
                        <a:t>Public Administration Education</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200025">
                <a:tc>
                  <a:txBody>
                    <a:bodyPr/>
                    <a:lstStyle/>
                    <a:p>
                      <a:pPr marL="0" lvl="0" indent="0" algn="l" rtl="0">
                        <a:lnSpc>
                          <a:spcPct val="115000"/>
                        </a:lnSpc>
                        <a:spcBef>
                          <a:spcPts val="0"/>
                        </a:spcBef>
                        <a:spcAft>
                          <a:spcPts val="0"/>
                        </a:spcAft>
                        <a:buNone/>
                      </a:pPr>
                      <a:r>
                        <a:rPr lang="en" sz="1000"/>
                        <a:t>Institutional Relationship</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 insitut</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6"/>
                  </a:ext>
                </a:extLst>
              </a:tr>
              <a:tr h="200025">
                <a:tc>
                  <a:txBody>
                    <a:bodyPr/>
                    <a:lstStyle/>
                    <a:p>
                      <a:pPr marL="0" lvl="0" indent="0" algn="l" rtl="0">
                        <a:lnSpc>
                          <a:spcPct val="115000"/>
                        </a:lnSpc>
                        <a:spcBef>
                          <a:spcPts val="0"/>
                        </a:spcBef>
                        <a:spcAft>
                          <a:spcPts val="0"/>
                        </a:spcAft>
                        <a:buNone/>
                      </a:pPr>
                      <a:r>
                        <a:rPr lang="en" sz="1000"/>
                        <a:t>Intellectual History</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7"/>
                  </a:ext>
                </a:extLst>
              </a:tr>
              <a:tr h="200025">
                <a:tc>
                  <a:txBody>
                    <a:bodyPr/>
                    <a:lstStyle/>
                    <a:p>
                      <a:pPr marL="0" lvl="0" indent="0" algn="l" rtl="0">
                        <a:lnSpc>
                          <a:spcPct val="115000"/>
                        </a:lnSpc>
                        <a:spcBef>
                          <a:spcPts val="0"/>
                        </a:spcBef>
                        <a:spcAft>
                          <a:spcPts val="0"/>
                        </a:spcAft>
                        <a:buNone/>
                      </a:pPr>
                      <a:r>
                        <a:rPr lang="en" sz="1000"/>
                        <a:t>E-Governance</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8"/>
                  </a:ext>
                </a:extLst>
              </a:tr>
              <a:tr h="200025">
                <a:tc>
                  <a:txBody>
                    <a:bodyPr/>
                    <a:lstStyle/>
                    <a:p>
                      <a:pPr marL="0" lvl="0" indent="0" algn="l" rtl="0">
                        <a:lnSpc>
                          <a:spcPct val="115000"/>
                        </a:lnSpc>
                        <a:spcBef>
                          <a:spcPts val="0"/>
                        </a:spcBef>
                        <a:spcAft>
                          <a:spcPts val="0"/>
                        </a:spcAft>
                        <a:buNone/>
                      </a:pPr>
                      <a:r>
                        <a:rPr lang="en" sz="1000"/>
                        <a:t>Nonprofit Management</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9"/>
                  </a:ext>
                </a:extLst>
              </a:tr>
              <a:tr h="200025">
                <a:tc>
                  <a:txBody>
                    <a:bodyPr/>
                    <a:lstStyle/>
                    <a:p>
                      <a:pPr marL="0" lvl="0" indent="0" algn="l" rtl="0">
                        <a:lnSpc>
                          <a:spcPct val="115000"/>
                        </a:lnSpc>
                        <a:spcBef>
                          <a:spcPts val="0"/>
                        </a:spcBef>
                        <a:spcAft>
                          <a:spcPts val="0"/>
                        </a:spcAft>
                        <a:buNone/>
                      </a:pPr>
                      <a:r>
                        <a:rPr lang="en" sz="1000"/>
                        <a:t>Innovation and Entrepreneurship</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0"/>
                  </a:ext>
                </a:extLst>
              </a:tr>
              <a:tr h="200025">
                <a:tc>
                  <a:txBody>
                    <a:bodyPr/>
                    <a:lstStyle/>
                    <a:p>
                      <a:pPr marL="0" lvl="0" indent="0" algn="l" rtl="0">
                        <a:lnSpc>
                          <a:spcPct val="115000"/>
                        </a:lnSpc>
                        <a:spcBef>
                          <a:spcPts val="0"/>
                        </a:spcBef>
                        <a:spcAft>
                          <a:spcPts val="0"/>
                        </a:spcAft>
                        <a:buNone/>
                      </a:pPr>
                      <a:r>
                        <a:rPr lang="en" sz="1000"/>
                        <a:t>Public Finance</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1"/>
                  </a:ext>
                </a:extLst>
              </a:tr>
              <a:tr h="200025">
                <a:tc>
                  <a:txBody>
                    <a:bodyPr/>
                    <a:lstStyle/>
                    <a:p>
                      <a:pPr marL="0" lvl="0" indent="0" algn="l" rtl="0">
                        <a:lnSpc>
                          <a:spcPct val="115000"/>
                        </a:lnSpc>
                        <a:spcBef>
                          <a:spcPts val="0"/>
                        </a:spcBef>
                        <a:spcAft>
                          <a:spcPts val="0"/>
                        </a:spcAft>
                        <a:buNone/>
                      </a:pPr>
                      <a:r>
                        <a:rPr lang="en" sz="1000"/>
                        <a:t>Comparative Administration</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2"/>
                  </a:ext>
                </a:extLst>
              </a:tr>
              <a:tr h="200025">
                <a:tc>
                  <a:txBody>
                    <a:bodyPr/>
                    <a:lstStyle/>
                    <a:p>
                      <a:pPr marL="0" lvl="0" indent="0" algn="l" rtl="0">
                        <a:lnSpc>
                          <a:spcPct val="115000"/>
                        </a:lnSpc>
                        <a:spcBef>
                          <a:spcPts val="0"/>
                        </a:spcBef>
                        <a:spcAft>
                          <a:spcPts val="0"/>
                        </a:spcAft>
                        <a:buNone/>
                      </a:pPr>
                      <a:r>
                        <a:rPr lang="en" sz="1000"/>
                        <a:t>Collaboration</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3"/>
                  </a:ext>
                </a:extLst>
              </a:tr>
              <a:tr h="200025">
                <a:tc>
                  <a:txBody>
                    <a:bodyPr/>
                    <a:lstStyle/>
                    <a:p>
                      <a:pPr marL="0" lvl="0" indent="0" algn="l" rtl="0">
                        <a:lnSpc>
                          <a:spcPct val="115000"/>
                        </a:lnSpc>
                        <a:spcBef>
                          <a:spcPts val="0"/>
                        </a:spcBef>
                        <a:spcAft>
                          <a:spcPts val="0"/>
                        </a:spcAft>
                        <a:buNone/>
                      </a:pPr>
                      <a:r>
                        <a:rPr lang="en" sz="1000"/>
                        <a:t>Civil Service</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4"/>
                  </a:ext>
                </a:extLst>
              </a:tr>
              <a:tr h="200025">
                <a:tc>
                  <a:txBody>
                    <a:bodyPr/>
                    <a:lstStyle/>
                    <a:p>
                      <a:pPr marL="0" lvl="0" indent="0" algn="l" rtl="0">
                        <a:lnSpc>
                          <a:spcPct val="115000"/>
                        </a:lnSpc>
                        <a:spcBef>
                          <a:spcPts val="0"/>
                        </a:spcBef>
                        <a:spcAft>
                          <a:spcPts val="0"/>
                        </a:spcAft>
                        <a:buNone/>
                      </a:pPr>
                      <a:r>
                        <a:rPr lang="en" sz="1000"/>
                        <a:t>Citizen Participation</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5"/>
                  </a:ext>
                </a:extLst>
              </a:tr>
              <a:tr h="200025">
                <a:tc>
                  <a:txBody>
                    <a:bodyPr/>
                    <a:lstStyle/>
                    <a:p>
                      <a:pPr marL="0" lvl="0" indent="0" algn="l" rtl="0">
                        <a:lnSpc>
                          <a:spcPct val="115000"/>
                        </a:lnSpc>
                        <a:spcBef>
                          <a:spcPts val="0"/>
                        </a:spcBef>
                        <a:spcAft>
                          <a:spcPts val="0"/>
                        </a:spcAft>
                        <a:buNone/>
                      </a:pPr>
                      <a:r>
                        <a:rPr lang="en" sz="1000"/>
                        <a:t>Trust and Transparency</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6"/>
                  </a:ext>
                </a:extLst>
              </a:tr>
              <a:tr h="200025">
                <a:tc>
                  <a:txBody>
                    <a:bodyPr/>
                    <a:lstStyle/>
                    <a:p>
                      <a:pPr marL="0" lvl="0" indent="0" algn="l" rtl="0">
                        <a:lnSpc>
                          <a:spcPct val="115000"/>
                        </a:lnSpc>
                        <a:spcBef>
                          <a:spcPts val="0"/>
                        </a:spcBef>
                        <a:spcAft>
                          <a:spcPts val="0"/>
                        </a:spcAft>
                        <a:buNone/>
                      </a:pPr>
                      <a:r>
                        <a:rPr lang="en" sz="1000"/>
                        <a:t>Public-Private Interaction</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7"/>
                  </a:ext>
                </a:extLst>
              </a:tr>
              <a:tr h="200025">
                <a:tc>
                  <a:txBody>
                    <a:bodyPr/>
                    <a:lstStyle/>
                    <a:p>
                      <a:pPr marL="0" lvl="0" indent="0" algn="l" rtl="0">
                        <a:lnSpc>
                          <a:spcPct val="115000"/>
                        </a:lnSpc>
                        <a:spcBef>
                          <a:spcPts val="0"/>
                        </a:spcBef>
                        <a:spcAft>
                          <a:spcPts val="0"/>
                        </a:spcAft>
                        <a:buNone/>
                      </a:pPr>
                      <a:r>
                        <a:rPr lang="en" sz="1000"/>
                        <a:t>Administrative Law</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8"/>
                  </a:ext>
                </a:extLst>
              </a:tr>
            </a:tbl>
          </a:graphicData>
        </a:graphic>
      </p:graphicFrame>
      <p:sp>
        <p:nvSpPr>
          <p:cNvPr id="118" name="Google Shape;118;p18"/>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Clustering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9"/>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Topic</a:t>
            </a:r>
            <a:endParaRPr/>
          </a:p>
          <a:p>
            <a:pPr marL="0" lvl="0" indent="0" algn="l" rtl="0">
              <a:spcBef>
                <a:spcPts val="0"/>
              </a:spcBef>
              <a:spcAft>
                <a:spcPts val="0"/>
              </a:spcAft>
              <a:buNone/>
            </a:pPr>
            <a:r>
              <a:rPr lang="en"/>
              <a:t>Modeling</a:t>
            </a:r>
            <a:endParaRPr/>
          </a:p>
        </p:txBody>
      </p:sp>
      <p:pic>
        <p:nvPicPr>
          <p:cNvPr id="124" name="Google Shape;124;p19"/>
          <p:cNvPicPr preferRelativeResize="0"/>
          <p:nvPr/>
        </p:nvPicPr>
        <p:blipFill>
          <a:blip r:embed="rId3">
            <a:alphaModFix/>
          </a:blip>
          <a:stretch>
            <a:fillRect/>
          </a:stretch>
        </p:blipFill>
        <p:spPr>
          <a:xfrm>
            <a:off x="2625250" y="499600"/>
            <a:ext cx="6518754" cy="4611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20"/>
          <p:cNvPicPr preferRelativeResize="0"/>
          <p:nvPr/>
        </p:nvPicPr>
        <p:blipFill>
          <a:blip r:embed="rId3">
            <a:alphaModFix/>
          </a:blip>
          <a:stretch>
            <a:fillRect/>
          </a:stretch>
        </p:blipFill>
        <p:spPr>
          <a:xfrm>
            <a:off x="1276107" y="0"/>
            <a:ext cx="6591785" cy="51434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Term</a:t>
            </a:r>
            <a:endParaRPr/>
          </a:p>
          <a:p>
            <a:pPr marL="0" lvl="0" indent="0" algn="l" rtl="0">
              <a:spcBef>
                <a:spcPts val="0"/>
              </a:spcBef>
              <a:spcAft>
                <a:spcPts val="0"/>
              </a:spcAft>
              <a:buNone/>
            </a:pPr>
            <a:r>
              <a:rPr lang="en"/>
              <a:t>Extraction</a:t>
            </a:r>
            <a:endParaRPr/>
          </a:p>
        </p:txBody>
      </p:sp>
      <p:graphicFrame>
        <p:nvGraphicFramePr>
          <p:cNvPr id="135" name="Google Shape;135;p21"/>
          <p:cNvGraphicFramePr/>
          <p:nvPr/>
        </p:nvGraphicFramePr>
        <p:xfrm>
          <a:off x="2546550" y="478150"/>
          <a:ext cx="6355100" cy="4535650"/>
        </p:xfrm>
        <a:graphic>
          <a:graphicData uri="http://schemas.openxmlformats.org/drawingml/2006/table">
            <a:tbl>
              <a:tblPr>
                <a:noFill/>
                <a:tableStyleId>{6866F764-457F-40DD-8F2B-4EA2E20B4305}</a:tableStyleId>
              </a:tblPr>
              <a:tblGrid>
                <a:gridCol w="1156950">
                  <a:extLst>
                    <a:ext uri="{9D8B030D-6E8A-4147-A177-3AD203B41FA5}">
                      <a16:colId xmlns:a16="http://schemas.microsoft.com/office/drawing/2014/main" val="20000"/>
                    </a:ext>
                  </a:extLst>
                </a:gridCol>
                <a:gridCol w="3843025">
                  <a:extLst>
                    <a:ext uri="{9D8B030D-6E8A-4147-A177-3AD203B41FA5}">
                      <a16:colId xmlns:a16="http://schemas.microsoft.com/office/drawing/2014/main" val="20001"/>
                    </a:ext>
                  </a:extLst>
                </a:gridCol>
                <a:gridCol w="564000">
                  <a:extLst>
                    <a:ext uri="{9D8B030D-6E8A-4147-A177-3AD203B41FA5}">
                      <a16:colId xmlns:a16="http://schemas.microsoft.com/office/drawing/2014/main" val="20002"/>
                    </a:ext>
                  </a:extLst>
                </a:gridCol>
                <a:gridCol w="791125">
                  <a:extLst>
                    <a:ext uri="{9D8B030D-6E8A-4147-A177-3AD203B41FA5}">
                      <a16:colId xmlns:a16="http://schemas.microsoft.com/office/drawing/2014/main" val="20003"/>
                    </a:ext>
                  </a:extLst>
                </a:gridCol>
              </a:tblGrid>
              <a:tr h="204475">
                <a:tc>
                  <a:txBody>
                    <a:bodyPr/>
                    <a:lstStyle/>
                    <a:p>
                      <a:pPr marL="0" lvl="0" indent="0" algn="l" rtl="0">
                        <a:lnSpc>
                          <a:spcPct val="115000"/>
                        </a:lnSpc>
                        <a:spcBef>
                          <a:spcPts val="0"/>
                        </a:spcBef>
                        <a:spcAft>
                          <a:spcPts val="0"/>
                        </a:spcAft>
                        <a:buNone/>
                      </a:pPr>
                      <a:r>
                        <a:rPr lang="en" sz="750" b="1"/>
                        <a:t>main form</a:t>
                      </a:r>
                      <a:endParaRPr sz="750" b="1"/>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0B3B2"/>
                    </a:solidFill>
                  </a:tcPr>
                </a:tc>
                <a:tc>
                  <a:txBody>
                    <a:bodyPr/>
                    <a:lstStyle/>
                    <a:p>
                      <a:pPr marL="0" lvl="0" indent="0" algn="l" rtl="0">
                        <a:lnSpc>
                          <a:spcPct val="115000"/>
                        </a:lnSpc>
                        <a:spcBef>
                          <a:spcPts val="0"/>
                        </a:spcBef>
                        <a:spcAft>
                          <a:spcPts val="0"/>
                        </a:spcAft>
                        <a:buNone/>
                      </a:pPr>
                      <a:r>
                        <a:rPr lang="en" sz="750" b="1"/>
                        <a:t>forms</a:t>
                      </a:r>
                      <a:endParaRPr sz="750" b="1"/>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0B3B2"/>
                    </a:solidFill>
                  </a:tcPr>
                </a:tc>
                <a:tc>
                  <a:txBody>
                    <a:bodyPr/>
                    <a:lstStyle/>
                    <a:p>
                      <a:pPr marL="0" lvl="0" indent="0" algn="l" rtl="0">
                        <a:lnSpc>
                          <a:spcPct val="115000"/>
                        </a:lnSpc>
                        <a:spcBef>
                          <a:spcPts val="0"/>
                        </a:spcBef>
                        <a:spcAft>
                          <a:spcPts val="0"/>
                        </a:spcAft>
                        <a:buNone/>
                      </a:pPr>
                      <a:r>
                        <a:rPr lang="en" sz="750" b="1"/>
                        <a:t>frequency</a:t>
                      </a:r>
                      <a:endParaRPr sz="750" b="1"/>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0B3B2"/>
                    </a:solidFill>
                  </a:tcPr>
                </a:tc>
                <a:tc>
                  <a:txBody>
                    <a:bodyPr/>
                    <a:lstStyle/>
                    <a:p>
                      <a:pPr marL="0" lvl="0" indent="0" algn="l" rtl="0">
                        <a:lnSpc>
                          <a:spcPct val="115000"/>
                        </a:lnSpc>
                        <a:spcBef>
                          <a:spcPts val="0"/>
                        </a:spcBef>
                        <a:spcAft>
                          <a:spcPts val="0"/>
                        </a:spcAft>
                        <a:buNone/>
                      </a:pPr>
                      <a:r>
                        <a:rPr lang="en" sz="750" b="1"/>
                        <a:t># of documents</a:t>
                      </a:r>
                      <a:endParaRPr sz="750" b="1"/>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0B3B2"/>
                    </a:solidFill>
                  </a:tcPr>
                </a:tc>
                <a:extLst>
                  <a:ext uri="{0D108BD9-81ED-4DB2-BD59-A6C34878D82A}">
                    <a16:rowId xmlns:a16="http://schemas.microsoft.com/office/drawing/2014/main" val="10000"/>
                  </a:ext>
                </a:extLst>
              </a:tr>
              <a:tr h="204475">
                <a:tc>
                  <a:txBody>
                    <a:bodyPr/>
                    <a:lstStyle/>
                    <a:p>
                      <a:pPr marL="0" lvl="0" indent="0" algn="l" rtl="0">
                        <a:lnSpc>
                          <a:spcPct val="115000"/>
                        </a:lnSpc>
                        <a:spcBef>
                          <a:spcPts val="0"/>
                        </a:spcBef>
                        <a:spcAft>
                          <a:spcPts val="0"/>
                        </a:spcAft>
                        <a:buNone/>
                      </a:pPr>
                      <a:r>
                        <a:rPr lang="en" sz="750"/>
                        <a:t>public administration</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50"/>
                        <a:t>public administration|&amp;|public administrators|&amp;|public administrations</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50"/>
                        <a:t>284</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50"/>
                        <a:t>42</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04475">
                <a:tc>
                  <a:txBody>
                    <a:bodyPr/>
                    <a:lstStyle/>
                    <a:p>
                      <a:pPr marL="0" lvl="0" indent="0" algn="l" rtl="0">
                        <a:lnSpc>
                          <a:spcPct val="115000"/>
                        </a:lnSpc>
                        <a:spcBef>
                          <a:spcPts val="0"/>
                        </a:spcBef>
                        <a:spcAft>
                          <a:spcPts val="0"/>
                        </a:spcAft>
                        <a:buNone/>
                      </a:pPr>
                      <a:r>
                        <a:rPr lang="en" sz="750"/>
                        <a:t>public managers</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50"/>
                        <a:t>public managers|&amp;|public management|&amp;|public manager</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50"/>
                        <a:t>115</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50"/>
                        <a:t>27</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04475">
                <a:tc>
                  <a:txBody>
                    <a:bodyPr/>
                    <a:lstStyle/>
                    <a:p>
                      <a:pPr marL="0" lvl="0" indent="0" algn="l" rtl="0">
                        <a:lnSpc>
                          <a:spcPct val="115000"/>
                        </a:lnSpc>
                        <a:spcBef>
                          <a:spcPts val="0"/>
                        </a:spcBef>
                        <a:spcAft>
                          <a:spcPts val="0"/>
                        </a:spcAft>
                        <a:buNone/>
                      </a:pPr>
                      <a:r>
                        <a:rPr lang="en" sz="750"/>
                        <a:t>public sector</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50"/>
                        <a:t>public sector|&amp;|public sectors</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50"/>
                        <a:t>73</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50"/>
                        <a:t>26</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04475">
                <a:tc>
                  <a:txBody>
                    <a:bodyPr/>
                    <a:lstStyle/>
                    <a:p>
                      <a:pPr marL="0" lvl="0" indent="0" algn="l" rtl="0">
                        <a:lnSpc>
                          <a:spcPct val="115000"/>
                        </a:lnSpc>
                        <a:spcBef>
                          <a:spcPts val="0"/>
                        </a:spcBef>
                        <a:spcAft>
                          <a:spcPts val="0"/>
                        </a:spcAft>
                        <a:buNone/>
                      </a:pPr>
                      <a:r>
                        <a:rPr lang="en" sz="750"/>
                        <a:t>market economy</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50"/>
                        <a:t>market economy|&amp;|economy market</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50"/>
                        <a:t>62</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50"/>
                        <a:t>24</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04475">
                <a:tc>
                  <a:txBody>
                    <a:bodyPr/>
                    <a:lstStyle/>
                    <a:p>
                      <a:pPr marL="0" lvl="0" indent="0" algn="l" rtl="0">
                        <a:lnSpc>
                          <a:spcPct val="115000"/>
                        </a:lnSpc>
                        <a:spcBef>
                          <a:spcPts val="0"/>
                        </a:spcBef>
                        <a:spcAft>
                          <a:spcPts val="0"/>
                        </a:spcAft>
                        <a:buNone/>
                      </a:pPr>
                      <a:r>
                        <a:rPr lang="en" sz="750"/>
                        <a:t>public policy</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50"/>
                        <a:t>public policy|&amp;|public policies</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50"/>
                        <a:t>118</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50"/>
                        <a:t>23</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34600">
                <a:tc>
                  <a:txBody>
                    <a:bodyPr/>
                    <a:lstStyle/>
                    <a:p>
                      <a:pPr marL="0" lvl="0" indent="0" algn="l" rtl="0">
                        <a:lnSpc>
                          <a:spcPct val="115000"/>
                        </a:lnSpc>
                        <a:spcBef>
                          <a:spcPts val="0"/>
                        </a:spcBef>
                        <a:spcAft>
                          <a:spcPts val="0"/>
                        </a:spcAft>
                        <a:buNone/>
                      </a:pPr>
                      <a:r>
                        <a:rPr lang="en" sz="750"/>
                        <a:t>administrative system</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50"/>
                        <a:t>administrative system|&amp;|administration system|&amp;|administrative systems|&amp;|system of the administration</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50"/>
                        <a:t>45</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50"/>
                        <a:t>22</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34600">
                <a:tc>
                  <a:txBody>
                    <a:bodyPr/>
                    <a:lstStyle/>
                    <a:p>
                      <a:pPr marL="0" lvl="0" indent="0" algn="l" rtl="0">
                        <a:lnSpc>
                          <a:spcPct val="115000"/>
                        </a:lnSpc>
                        <a:spcBef>
                          <a:spcPts val="0"/>
                        </a:spcBef>
                        <a:spcAft>
                          <a:spcPts val="0"/>
                        </a:spcAft>
                        <a:buNone/>
                      </a:pPr>
                      <a:r>
                        <a:rPr lang="en" sz="750"/>
                        <a:t>administrative reform</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50"/>
                        <a:t>administrative reform|&amp;|administrative reforms|&amp;|administration reform|&amp;|administration reforms|&amp;|reform the administration|&amp;|administrative reformers</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50"/>
                        <a:t>58</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50"/>
                        <a:t>19</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04475">
                <a:tc>
                  <a:txBody>
                    <a:bodyPr/>
                    <a:lstStyle/>
                    <a:p>
                      <a:pPr marL="0" lvl="0" indent="0" algn="l" rtl="0">
                        <a:lnSpc>
                          <a:spcPct val="115000"/>
                        </a:lnSpc>
                        <a:spcBef>
                          <a:spcPts val="0"/>
                        </a:spcBef>
                        <a:spcAft>
                          <a:spcPts val="0"/>
                        </a:spcAft>
                        <a:buNone/>
                      </a:pPr>
                      <a:r>
                        <a:rPr lang="en" sz="750"/>
                        <a:t>State Council</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50"/>
                        <a:t>state council</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50"/>
                        <a:t>54</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50"/>
                        <a:t>18</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04475">
                <a:tc>
                  <a:txBody>
                    <a:bodyPr/>
                    <a:lstStyle/>
                    <a:p>
                      <a:pPr marL="0" lvl="0" indent="0" algn="l" rtl="0">
                        <a:lnSpc>
                          <a:spcPct val="115000"/>
                        </a:lnSpc>
                        <a:spcBef>
                          <a:spcPts val="0"/>
                        </a:spcBef>
                        <a:spcAft>
                          <a:spcPts val="0"/>
                        </a:spcAft>
                        <a:buNone/>
                      </a:pPr>
                      <a:r>
                        <a:rPr lang="en" sz="750"/>
                        <a:t>Public Affairs</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50"/>
                        <a:t>public affairs</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50"/>
                        <a:t>30</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50"/>
                        <a:t>18</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04475">
                <a:tc>
                  <a:txBody>
                    <a:bodyPr/>
                    <a:lstStyle/>
                    <a:p>
                      <a:pPr marL="0" lvl="0" indent="0" algn="l" rtl="0">
                        <a:lnSpc>
                          <a:spcPct val="115000"/>
                        </a:lnSpc>
                        <a:spcBef>
                          <a:spcPts val="0"/>
                        </a:spcBef>
                        <a:spcAft>
                          <a:spcPts val="0"/>
                        </a:spcAft>
                        <a:buNone/>
                      </a:pPr>
                      <a:r>
                        <a:rPr lang="en" sz="750"/>
                        <a:t>economic reform</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50"/>
                        <a:t>economic reform|&amp;|economic reforms</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50"/>
                        <a:t>26</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50"/>
                        <a:t>17</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204475">
                <a:tc>
                  <a:txBody>
                    <a:bodyPr/>
                    <a:lstStyle/>
                    <a:p>
                      <a:pPr marL="0" lvl="0" indent="0" algn="l" rtl="0">
                        <a:lnSpc>
                          <a:spcPct val="115000"/>
                        </a:lnSpc>
                        <a:spcBef>
                          <a:spcPts val="0"/>
                        </a:spcBef>
                        <a:spcAft>
                          <a:spcPts val="0"/>
                        </a:spcAft>
                        <a:buNone/>
                      </a:pPr>
                      <a:r>
                        <a:rPr lang="en" sz="750"/>
                        <a:t>political science</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50"/>
                        <a:t>political science|&amp;|political sciences</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50"/>
                        <a:t>31</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50"/>
                        <a:t>16</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334600">
                <a:tc>
                  <a:txBody>
                    <a:bodyPr/>
                    <a:lstStyle/>
                    <a:p>
                      <a:pPr marL="0" lvl="0" indent="0" algn="l" rtl="0">
                        <a:lnSpc>
                          <a:spcPct val="115000"/>
                        </a:lnSpc>
                        <a:spcBef>
                          <a:spcPts val="0"/>
                        </a:spcBef>
                        <a:spcAft>
                          <a:spcPts val="0"/>
                        </a:spcAft>
                        <a:buNone/>
                      </a:pPr>
                      <a:r>
                        <a:rPr lang="en" sz="750"/>
                        <a:t>government performance</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50"/>
                        <a:t>government performance|&amp;|performance of government|&amp;|performance government|&amp;|performance in government</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50"/>
                        <a:t>39</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50"/>
                        <a:t>16</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204475">
                <a:tc>
                  <a:txBody>
                    <a:bodyPr/>
                    <a:lstStyle/>
                    <a:p>
                      <a:pPr marL="0" lvl="0" indent="0" algn="l" rtl="0">
                        <a:lnSpc>
                          <a:spcPct val="115000"/>
                        </a:lnSpc>
                        <a:spcBef>
                          <a:spcPts val="0"/>
                        </a:spcBef>
                        <a:spcAft>
                          <a:spcPts val="0"/>
                        </a:spcAft>
                        <a:buNone/>
                      </a:pPr>
                      <a:r>
                        <a:rPr lang="en" sz="750"/>
                        <a:t>social science</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50"/>
                        <a:t>social science|&amp;|social sciences</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50"/>
                        <a:t>23</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50"/>
                        <a:t>15</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204475">
                <a:tc>
                  <a:txBody>
                    <a:bodyPr/>
                    <a:lstStyle/>
                    <a:p>
                      <a:pPr marL="0" lvl="0" indent="0" algn="l" rtl="0">
                        <a:lnSpc>
                          <a:spcPct val="115000"/>
                        </a:lnSpc>
                        <a:spcBef>
                          <a:spcPts val="0"/>
                        </a:spcBef>
                        <a:spcAft>
                          <a:spcPts val="0"/>
                        </a:spcAft>
                        <a:buNone/>
                      </a:pPr>
                      <a:r>
                        <a:rPr lang="en" sz="750"/>
                        <a:t>public servants</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50"/>
                        <a:t>public servants|&amp;|public servant</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50"/>
                        <a:t>31</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50"/>
                        <a:t>15</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04475">
                <a:tc>
                  <a:txBody>
                    <a:bodyPr/>
                    <a:lstStyle/>
                    <a:p>
                      <a:pPr marL="0" lvl="0" indent="0" algn="l" rtl="0">
                        <a:lnSpc>
                          <a:spcPct val="115000"/>
                        </a:lnSpc>
                        <a:spcBef>
                          <a:spcPts val="0"/>
                        </a:spcBef>
                        <a:spcAft>
                          <a:spcPts val="0"/>
                        </a:spcAft>
                        <a:buNone/>
                      </a:pPr>
                      <a:r>
                        <a:rPr lang="en" sz="750"/>
                        <a:t>other countries</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50"/>
                        <a:t>other countries</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50"/>
                        <a:t>31</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50"/>
                        <a:t>15</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204475">
                <a:tc>
                  <a:txBody>
                    <a:bodyPr/>
                    <a:lstStyle/>
                    <a:p>
                      <a:pPr marL="0" lvl="0" indent="0" algn="l" rtl="0">
                        <a:lnSpc>
                          <a:spcPct val="115000"/>
                        </a:lnSpc>
                        <a:spcBef>
                          <a:spcPts val="0"/>
                        </a:spcBef>
                        <a:spcAft>
                          <a:spcPts val="0"/>
                        </a:spcAft>
                        <a:buNone/>
                      </a:pPr>
                      <a:r>
                        <a:rPr lang="en" sz="750"/>
                        <a:t>Republic of China</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50"/>
                        <a:t>republic of china</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50"/>
                        <a:t>25</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50"/>
                        <a:t>15</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6"/>
                  </a:ext>
                </a:extLst>
              </a:tr>
              <a:tr h="334600">
                <a:tc>
                  <a:txBody>
                    <a:bodyPr/>
                    <a:lstStyle/>
                    <a:p>
                      <a:pPr marL="0" lvl="0" indent="0" algn="l" rtl="0">
                        <a:lnSpc>
                          <a:spcPct val="115000"/>
                        </a:lnSpc>
                        <a:spcBef>
                          <a:spcPts val="0"/>
                        </a:spcBef>
                        <a:spcAft>
                          <a:spcPts val="0"/>
                        </a:spcAft>
                        <a:buNone/>
                      </a:pPr>
                      <a:r>
                        <a:rPr lang="en" sz="750"/>
                        <a:t>government reform</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50"/>
                        <a:t>government reform|&amp;|government reforms|&amp;|governance reforms|&amp;|reform government|&amp;|reform of government</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50"/>
                        <a:t>41</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50"/>
                        <a:t>15</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334600">
                <a:tc>
                  <a:txBody>
                    <a:bodyPr/>
                    <a:lstStyle/>
                    <a:p>
                      <a:pPr marL="0" lvl="0" indent="0" algn="l" rtl="0">
                        <a:lnSpc>
                          <a:spcPct val="115000"/>
                        </a:lnSpc>
                        <a:spcBef>
                          <a:spcPts val="0"/>
                        </a:spcBef>
                        <a:spcAft>
                          <a:spcPts val="0"/>
                        </a:spcAft>
                        <a:buNone/>
                      </a:pPr>
                      <a:r>
                        <a:rPr lang="en" sz="750"/>
                        <a:t>government functions</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50"/>
                        <a:t>government functions|&amp;|function of the government|&amp;|functions of government|&amp;|function of government|&amp;|government function|&amp;|functions of the government</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50"/>
                        <a:t>34</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50"/>
                        <a:t>15</a:t>
                      </a:r>
                      <a:endParaRPr sz="750"/>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bl>
          </a:graphicData>
        </a:graphic>
      </p:graphicFrame>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1455</Words>
  <Application>Microsoft Macintosh PowerPoint</Application>
  <PresentationFormat>On-screen Show (16:9)</PresentationFormat>
  <Paragraphs>242</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Lato</vt:lpstr>
      <vt:lpstr>Raleway</vt:lpstr>
      <vt:lpstr>Arial</vt:lpstr>
      <vt:lpstr>Streamline</vt:lpstr>
      <vt:lpstr>Text Mining for Systematic Review in Public Administration</vt:lpstr>
      <vt:lpstr>Background</vt:lpstr>
      <vt:lpstr>Research Questions</vt:lpstr>
      <vt:lpstr>Data and method</vt:lpstr>
      <vt:lpstr>Results</vt:lpstr>
      <vt:lpstr>Clustering</vt:lpstr>
      <vt:lpstr>Topic Modeling</vt:lpstr>
      <vt:lpstr>PowerPoint Presentation</vt:lpstr>
      <vt:lpstr>Term Extraction</vt:lpstr>
      <vt:lpstr>Text Network</vt:lpstr>
      <vt:lpstr>PowerPoint Presentation</vt:lpstr>
      <vt:lpstr>PowerPoint Presentation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Mining for Systematic Review in Public Administration</dc:title>
  <cp:lastModifiedBy>Hanjin Mao</cp:lastModifiedBy>
  <cp:revision>1</cp:revision>
  <dcterms:modified xsi:type="dcterms:W3CDTF">2020-11-07T16:22:43Z</dcterms:modified>
</cp:coreProperties>
</file>