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D60F7CC-27BE-49CC-8630-D5AAB620E2F1}">
  <a:tblStyle styleId="{AD60F7CC-27BE-49CC-8630-D5AAB620E2F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6893"/>
  </p:normalViewPr>
  <p:slideViewPr>
    <p:cSldViewPr snapToGrid="0">
      <p:cViewPr varScale="1">
        <p:scale>
          <a:sx n="199" d="100"/>
          <a:sy n="199" d="100"/>
        </p:scale>
        <p:origin x="84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16133f444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16133f444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 Model 1,3,5 investigate the correlation between total IT expense and  three revenue-related variables.</a:t>
            </a:r>
            <a:endParaRPr dirty="0"/>
          </a:p>
          <a:p>
            <a:pPr marL="0" lvl="0" indent="0" algn="l" rtl="0">
              <a:spcBef>
                <a:spcPts val="0"/>
              </a:spcBef>
              <a:spcAft>
                <a:spcPts val="0"/>
              </a:spcAft>
              <a:buNone/>
            </a:pPr>
            <a:r>
              <a:rPr lang="en" dirty="0"/>
              <a:t>Results show that total IT cost has a positive impact on total revenue, total donation, and total program service revenue.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Model 2,4,6 looks at the three types of spending in IT, program service IT, management and general IT, Fundraising IT.</a:t>
            </a:r>
            <a:endParaRPr dirty="0"/>
          </a:p>
          <a:p>
            <a:pPr marL="0" lvl="0" indent="0" algn="l" rtl="0">
              <a:spcBef>
                <a:spcPts val="0"/>
              </a:spcBef>
              <a:spcAft>
                <a:spcPts val="0"/>
              </a:spcAft>
              <a:buNone/>
            </a:pPr>
            <a:r>
              <a:rPr lang="en" dirty="0"/>
              <a:t>In model 2, For total revenue, all three types of IT expenses have a positive impact on it.</a:t>
            </a:r>
            <a:endParaRPr dirty="0"/>
          </a:p>
          <a:p>
            <a:pPr marL="0" lvl="0" indent="0" algn="l" rtl="0">
              <a:spcBef>
                <a:spcPts val="0"/>
              </a:spcBef>
              <a:spcAft>
                <a:spcPts val="0"/>
              </a:spcAft>
              <a:buNone/>
            </a:pPr>
            <a:r>
              <a:rPr lang="en" dirty="0"/>
              <a:t>In model 4, every dollar spent in Fundraising IT brings in almost 48 dollars donation.</a:t>
            </a:r>
            <a:endParaRPr dirty="0"/>
          </a:p>
          <a:p>
            <a:pPr marL="0" lvl="0" indent="0" algn="l" rtl="0">
              <a:spcBef>
                <a:spcPts val="0"/>
              </a:spcBef>
              <a:spcAft>
                <a:spcPts val="0"/>
              </a:spcAft>
              <a:buNone/>
            </a:pPr>
            <a:r>
              <a:rPr lang="en" dirty="0"/>
              <a:t>In model 6, every dollar spent in Program service IT brings in more than 3 dollars program service revenue. Every dollar spent in management IT brings in more than 6 dollars revenue in program service.</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a16133f444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a16133f444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So, the first Hypothesis is accepted. Information technology expenditure increases total revenue, charitable donations, and program service income in nonprofit organizations.</a:t>
            </a:r>
            <a:endParaRPr dirty="0">
              <a:solidFill>
                <a:schemeClr val="dk1"/>
              </a:solidFill>
            </a:endParaRPr>
          </a:p>
          <a:p>
            <a:pPr marL="0" lvl="0" indent="0" algn="l" rtl="0">
              <a:spcBef>
                <a:spcPts val="0"/>
              </a:spcBef>
              <a:spcAft>
                <a:spcPts val="0"/>
              </a:spcAft>
              <a:buNone/>
            </a:pPr>
            <a:endParaRPr dirty="0">
              <a:solidFill>
                <a:schemeClr val="dk1"/>
              </a:solidFill>
            </a:endParaRPr>
          </a:p>
          <a:p>
            <a:pPr marL="0" lvl="0" indent="0" algn="l" rtl="0">
              <a:spcBef>
                <a:spcPts val="0"/>
              </a:spcBef>
              <a:spcAft>
                <a:spcPts val="0"/>
              </a:spcAft>
              <a:buNone/>
            </a:pPr>
            <a:r>
              <a:rPr lang="en" dirty="0">
                <a:solidFill>
                  <a:schemeClr val="dk1"/>
                </a:solidFill>
              </a:rPr>
              <a:t>However, the second hypothesis on efficiency is not accepted. As time limited, I did not show statistical details for efficiency analysis. But none of the independent variables has a statistically significant impact on efficiency.</a:t>
            </a:r>
            <a:endParaRPr dirty="0">
              <a:solidFill>
                <a:schemeClr val="dk1"/>
              </a:solidFill>
            </a:endParaRPr>
          </a:p>
          <a:p>
            <a:pPr marL="0" lvl="0" indent="0" algn="l" rtl="0">
              <a:spcBef>
                <a:spcPts val="0"/>
              </a:spcBef>
              <a:spcAft>
                <a:spcPts val="0"/>
              </a:spcAft>
              <a:buNone/>
            </a:pPr>
            <a:endParaRPr dirty="0">
              <a:solidFill>
                <a:schemeClr val="dk1"/>
              </a:solidFill>
            </a:endParaRPr>
          </a:p>
          <a:p>
            <a:pPr marL="0" lvl="0" indent="0" algn="l" rtl="0">
              <a:spcBef>
                <a:spcPts val="0"/>
              </a:spcBef>
              <a:spcAft>
                <a:spcPts val="0"/>
              </a:spcAft>
              <a:buNone/>
            </a:pPr>
            <a:r>
              <a:rPr lang="en" dirty="0">
                <a:solidFill>
                  <a:schemeClr val="dk1"/>
                </a:solidFill>
              </a:rPr>
              <a:t>The nonprofit starvation cycle might be a possible explanation. It </a:t>
            </a:r>
            <a:r>
              <a:rPr lang="en" sz="1200" dirty="0">
                <a:solidFill>
                  <a:schemeClr val="dk1"/>
                </a:solidFill>
                <a:latin typeface="Times New Roman"/>
                <a:ea typeface="Times New Roman"/>
                <a:cs typeface="Times New Roman"/>
                <a:sym typeface="Times New Roman"/>
              </a:rPr>
              <a:t>leaves nonprofits so hungry for a decent infrastructure that they can barely function as organizations.—as a result, a small IT input in the infrastructure does not significantly influence the efficiency in the organization as a whole. Also, the transition cost of IT adoption may offset the benefit of it on efficiency in the short run.</a:t>
            </a:r>
            <a:endParaRPr sz="1200"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f26b658f9c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f26b658f9c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chemeClr val="dk1"/>
                </a:solidFill>
                <a:latin typeface="Times New Roman"/>
                <a:ea typeface="Times New Roman"/>
                <a:cs typeface="Times New Roman"/>
                <a:sym typeface="Times New Roman"/>
              </a:rPr>
              <a:t>Conclusion</a:t>
            </a:r>
            <a:endParaRPr sz="1200"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This study will make theoretical contributions to nonprofit literature in multiple aspects. First, it is among the trend of increasing research in technology adoption in the nonprofit sector, especially in the post-pandemic era. It fills the gaps in measuring and evaluating the benefit of IT for nonprofits. Second, it contributes to nonprofit finance literature by taking a more detailed look into the effect of overhead cost. It’s one of the early studies focusing on the neglected IT expenditure in nonprofits. In addition, it includes nonprofit sector to the conversation of MIS literature on IT payoffs. Information technology should be welcomed not only because it has monetary value that boosts profits in the private sector. Its value in the nonprofit sector should not be neglected.</a:t>
            </a:r>
            <a:endParaRPr sz="1200" b="1"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A key limitation of the study is the sample bias. The sample only includes organizations that report the IT expenditure in their tax form. In reality, many other nonprofit organizations actively adopt different kinds of technology with hidden cost, such as social media. Also, there is a limitation of the 990 data accuracy. For example, organizations that do not spend money on IT usually leave the cell blank when filing the 990. And a lot of organizations just do not report the details of the expenses. So I cannot tell the difference between those who really spend $0 dollars and those who just do not report the details.</a:t>
            </a:r>
            <a:endParaRPr sz="1200" b="1"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r>
              <a:rPr lang="en" sz="1200" dirty="0">
                <a:solidFill>
                  <a:schemeClr val="dk1"/>
                </a:solidFill>
                <a:latin typeface="Times New Roman"/>
                <a:ea typeface="Times New Roman"/>
                <a:cs typeface="Times New Roman"/>
                <a:sym typeface="Times New Roman"/>
              </a:rPr>
              <a:t>There are a lot of opportunities for future study in technology adoption and investment based on this preliminary study.</a:t>
            </a:r>
            <a:endParaRPr sz="1200"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r>
              <a:rPr lang="en" sz="1200" dirty="0">
                <a:solidFill>
                  <a:schemeClr val="dk1"/>
                </a:solidFill>
                <a:latin typeface="Times New Roman"/>
                <a:ea typeface="Times New Roman"/>
                <a:cs typeface="Times New Roman"/>
                <a:sym typeface="Times New Roman"/>
              </a:rPr>
              <a:t>This paper is one of the three essays in my dissertation. To fulfill the gap of the neglected low-cost IT adoption in this study, the second essay in my dissertation uses a big data approach to analyze the benefits of social media engagement on fundraising performance for small nonprofits. The third essay takes a different perspective from the donors, and conduct a survey experiment to explore the behavioral mechanisms of the impact of IT adoption on donations.</a:t>
            </a:r>
            <a:endParaRPr sz="1200"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r>
              <a:rPr lang="en" sz="1200" dirty="0">
                <a:solidFill>
                  <a:schemeClr val="dk1"/>
                </a:solidFill>
                <a:latin typeface="Times New Roman"/>
                <a:ea typeface="Times New Roman"/>
                <a:cs typeface="Times New Roman"/>
                <a:sym typeface="Times New Roman"/>
              </a:rPr>
              <a:t>There will be more research around this topic in my pipeline in the next few years. First, A qualitative study to hear the story behind 990 form would be interesting. For example, How do nonprofits spend budget on IT adoption? What are the costly IT projects? What are the cost that do not shown in tax form? Second, ok now we know that investment in IT brings financial returns. In practice, nonprofit managers know that investment in IT will bring benefits.  But what are the real barriers to implementing these technologies? How can nonprofits strategically allocate the limited funding in IT?</a:t>
            </a:r>
            <a:endParaRPr sz="1200"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r>
              <a:rPr lang="en" sz="1200" dirty="0">
                <a:solidFill>
                  <a:schemeClr val="dk1"/>
                </a:solidFill>
                <a:latin typeface="Times New Roman"/>
                <a:ea typeface="Times New Roman"/>
                <a:cs typeface="Times New Roman"/>
                <a:sym typeface="Times New Roman"/>
              </a:rPr>
              <a:t>A lot of questions is awaiting for future research. I welcome any feedback and potential collaboration opportunities on this topic.</a:t>
            </a:r>
            <a:endParaRPr sz="1200"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a16133f444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a16133f444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Information technology is one of the most popular contemporary topics. It is defined as the development, maintenance, and use of computer systems, including hardware, software, and networks for the processing and distribution of information. The rapid development of IT reshapes various fields like medicine, entertainment, business, education, and more. In the post pandemic era, we have witnessed and can expect a more rapid growth of IT.</a:t>
            </a:r>
            <a:endParaRPr sz="1200"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Recent years, nonprofit organizations have been incorporating various types of IT in practice, such as webpage, social media, database management, cloud computing systems, and so on. However, compared with their counterparts in private sectors, nonprofits generally lags in utilizing new technologies. </a:t>
            </a:r>
          </a:p>
          <a:p>
            <a:pPr marL="0" lvl="0" indent="0" algn="l" rtl="0">
              <a:spcBef>
                <a:spcPts val="1000"/>
              </a:spcBef>
              <a:spcAft>
                <a:spcPts val="0"/>
              </a:spcAft>
              <a:buClr>
                <a:schemeClr val="dk1"/>
              </a:buClr>
              <a:buSzPts val="1100"/>
              <a:buFont typeface="Arial"/>
              <a:buNone/>
            </a:pPr>
            <a:endParaRPr sz="1200" dirty="0">
              <a:solidFill>
                <a:schemeClr val="dk1"/>
              </a:solidFill>
              <a:latin typeface="Times New Roman"/>
              <a:ea typeface="Times New Roman"/>
              <a:cs typeface="Times New Roman"/>
              <a:sym typeface="Times New Roman"/>
            </a:endParaRPr>
          </a:p>
          <a:p>
            <a:pPr marL="0" lvl="0" indent="0" algn="l" rtl="0">
              <a:spcBef>
                <a:spcPts val="100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The positive effects of IT adoption in the private sector are associated with efficient operation, increased productivity, reduced cost, and amplified market. For nonprofit organizations, IT will benefit them in meeting their missions, serving clients, raising funds, managing human resources, controlling political issues, keeping positive public images, and maintaining relationships with stakeholders. Unlike business literature, few nonprofit studies have looked into the financial benefits of IT adoption.</a:t>
            </a:r>
            <a:endParaRPr sz="1200" dirty="0">
              <a:solidFill>
                <a:schemeClr val="dk1"/>
              </a:solidFill>
              <a:latin typeface="Times New Roman"/>
              <a:ea typeface="Times New Roman"/>
              <a:cs typeface="Times New Roman"/>
              <a:sym typeface="Times New Roman"/>
            </a:endParaRPr>
          </a:p>
          <a:p>
            <a:pPr marL="0" lvl="0" indent="0" algn="l" rtl="0">
              <a:spcBef>
                <a:spcPts val="1000"/>
              </a:spcBef>
              <a:spcAft>
                <a:spcPts val="100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IT is expensive to establish, maintain, and improve. The nonprofit field is under significant pressure to perform efficiently with limited resources. So, the main barrier for IT adoption in nonprofits is the lack of funding sources. It is not easy to convince the donors or funders to support IT expenses, because measuring and evaluating the benefits of IT is not easy. In the private sector, whether to adoption IT is mostly determined by whether the cost could be paid-off. Then we ask, is there a payoff in nonprofit sector?</a:t>
            </a:r>
            <a:endParaRPr sz="1200"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f26b658f9c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f26b658f9c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chemeClr val="dk1"/>
                </a:solidFill>
                <a:latin typeface="Times New Roman"/>
                <a:ea typeface="Times New Roman"/>
                <a:cs typeface="Times New Roman"/>
                <a:sym typeface="Times New Roman"/>
              </a:rPr>
              <a:t>There is a robust body of literature about the returns of IT investment in private sector.</a:t>
            </a:r>
            <a:r>
              <a:rPr sz="1200" dirty="0">
                <a:solidFill>
                  <a:schemeClr val="dk1"/>
                </a:solidFill>
                <a:latin typeface="Times New Roman"/>
                <a:ea typeface="Times New Roman"/>
                <a:cs typeface="Times New Roman"/>
                <a:sym typeface="Times New Roman"/>
              </a:rPr>
              <a:t> </a:t>
            </a:r>
            <a:r>
              <a:rPr lang="en" sz="1200" dirty="0">
                <a:solidFill>
                  <a:schemeClr val="dk1"/>
                </a:solidFill>
                <a:latin typeface="Times New Roman"/>
                <a:ea typeface="Times New Roman"/>
                <a:cs typeface="Times New Roman"/>
                <a:sym typeface="Times New Roman"/>
              </a:rPr>
              <a:t>However, the results are inconsistent.</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200" dirty="0">
                <a:solidFill>
                  <a:schemeClr val="dk1"/>
                </a:solidFill>
                <a:latin typeface="Times New Roman"/>
                <a:ea typeface="Times New Roman"/>
                <a:cs typeface="Times New Roman"/>
                <a:sym typeface="Times New Roman"/>
              </a:rPr>
              <a:t>In early literature, information system researchers find the “Productivity Paradox”, which refers to the absence of a positive correlation between spending on IT and productivity or profitability at both the industry level and the firm level. However, later studies confirmed positive payoffs from IT investment and suggested reasons for the productivity paradox.</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200" dirty="0">
                <a:solidFill>
                  <a:schemeClr val="dk1"/>
                </a:solidFill>
                <a:latin typeface="Times New Roman"/>
                <a:ea typeface="Times New Roman"/>
                <a:cs typeface="Times New Roman"/>
                <a:sym typeface="Times New Roman"/>
              </a:rPr>
              <a:t>Then, the question changed from “is there a payoff” to “when and why is there a payoff”. The </a:t>
            </a:r>
            <a:r>
              <a:rPr lang="en" sz="1200" dirty="0" err="1">
                <a:solidFill>
                  <a:schemeClr val="dk1"/>
                </a:solidFill>
                <a:latin typeface="Times New Roman"/>
                <a:ea typeface="Times New Roman"/>
                <a:cs typeface="Times New Roman"/>
                <a:sym typeface="Times New Roman"/>
              </a:rPr>
              <a:t>Khallaf</a:t>
            </a:r>
            <a:r>
              <a:rPr lang="en" sz="1200" dirty="0">
                <a:solidFill>
                  <a:schemeClr val="dk1"/>
                </a:solidFill>
                <a:latin typeface="Times New Roman"/>
                <a:ea typeface="Times New Roman"/>
                <a:cs typeface="Times New Roman"/>
                <a:sym typeface="Times New Roman"/>
              </a:rPr>
              <a:t>  (2017) literature review summarized that, many factors influence the IT payoff results, including the context of research questions raised, data used, level of analysis, IT investment measures, firm performance measures, time horizon and industry characteristics.</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200" dirty="0">
                <a:solidFill>
                  <a:schemeClr val="dk1"/>
                </a:solidFill>
                <a:latin typeface="Times New Roman"/>
                <a:ea typeface="Times New Roman"/>
                <a:cs typeface="Times New Roman"/>
                <a:sym typeface="Times New Roman"/>
              </a:rPr>
              <a:t>Nonprofit organizations have different mission with private companies, they emphasize public goods and values, they have different decision-making processes. So, exploring its own model to measure the return of IT investment in nonprofits is much needed.</a:t>
            </a:r>
            <a:endParaRPr sz="1200"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f26b658f9c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f26b658f9c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chemeClr val="dk1"/>
                </a:solidFill>
                <a:latin typeface="Times New Roman"/>
                <a:ea typeface="Times New Roman"/>
                <a:cs typeface="Times New Roman"/>
                <a:sym typeface="Times New Roman"/>
              </a:rPr>
              <a:t>Resource dependence theory argues that organizational behavior is affected by the external resources that the organization could acquire. The nonprofit field is under significant pressure to perform efficiently with limited resources. In this study, </a:t>
            </a:r>
            <a:r>
              <a:rPr lang="en" sz="1200" dirty="0">
                <a:solidFill>
                  <a:schemeClr val="dk1"/>
                </a:solidFill>
                <a:highlight>
                  <a:srgbClr val="FFFF00"/>
                </a:highlight>
                <a:latin typeface="Times New Roman"/>
                <a:ea typeface="Times New Roman"/>
                <a:cs typeface="Times New Roman"/>
                <a:sym typeface="Times New Roman"/>
              </a:rPr>
              <a:t>IT is considered as one type of external resource that nonprofit organizations can procure. IT resources may positively affect organizational performance.</a:t>
            </a:r>
            <a:endParaRPr sz="1200" dirty="0">
              <a:solidFill>
                <a:schemeClr val="dk1"/>
              </a:solidFill>
              <a:highlight>
                <a:srgbClr val="FFFF00"/>
              </a:highlight>
              <a:latin typeface="Times New Roman"/>
              <a:ea typeface="Times New Roman"/>
              <a:cs typeface="Times New Roman"/>
              <a:sym typeface="Times New Roman"/>
            </a:endParaRPr>
          </a:p>
          <a:p>
            <a:pPr marL="0" lvl="0" indent="0" algn="l" rtl="0">
              <a:spcBef>
                <a:spcPts val="0"/>
              </a:spcBef>
              <a:spcAft>
                <a:spcPts val="0"/>
              </a:spcAft>
              <a:buNone/>
            </a:pP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In previous literature, there are three categories of opportunities that IT can bring to nonprofit organizations. First, IT helps nonprofits to deliver service and communicate information to clients efficiently. Second, IT will attract more donors and improve fundraising by eliminating exclusions and enlarge the platform. Third, to organizations. Internally, IT improves efficiency in administration and internal operation. Externally, it brings communication and collaboration opportunities among the social networking in the nonprofit sector.</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Among these nonprofit </a:t>
            </a:r>
            <a:r>
              <a:rPr lang="en" sz="1200" b="0" dirty="0">
                <a:solidFill>
                  <a:schemeClr val="dk1"/>
                </a:solidFill>
                <a:latin typeface="Times New Roman"/>
                <a:ea typeface="Times New Roman"/>
                <a:cs typeface="Times New Roman"/>
                <a:sym typeface="Times New Roman"/>
              </a:rPr>
              <a:t>literature, few have discussed the direct financial benefits of IT adoption. And further </a:t>
            </a:r>
            <a:r>
              <a:rPr lang="en" sz="1200" dirty="0">
                <a:solidFill>
                  <a:schemeClr val="dk1"/>
                </a:solidFill>
                <a:latin typeface="Times New Roman"/>
                <a:ea typeface="Times New Roman"/>
                <a:cs typeface="Times New Roman"/>
                <a:sym typeface="Times New Roman"/>
              </a:rPr>
              <a:t>investigation is much needed.</a:t>
            </a:r>
            <a:endParaRPr sz="1200"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a16133f444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a16133f444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1000"/>
              </a:spcAft>
              <a:buClr>
                <a:schemeClr val="dk1"/>
              </a:buClr>
              <a:buSzPts val="1100"/>
              <a:buFont typeface="Arial"/>
              <a:buNone/>
            </a:pPr>
            <a:r>
              <a:rPr lang="en" dirty="0"/>
              <a:t>So, here comes the research questions</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a16133f444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a16133f444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a16133f444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a16133f444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A longitude study is done through panel data analysis. Secondary data is retrieved from IRS Form 990. It is the nonprofit annual tax filing data from 2010 to 2017. The sample includes all the organizations that reported IT expenditures over the 8 years. The final dataset includes around 62,188 observations, with more than 9,400 nonprofit organizations that reported detailed IT expenditure in their tax filing. I use fix-effect model in the analysis, and the analysis unit is the individual organizations.</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200" dirty="0">
                <a:solidFill>
                  <a:schemeClr val="dk1"/>
                </a:solidFill>
                <a:latin typeface="Times New Roman"/>
                <a:ea typeface="Times New Roman"/>
                <a:cs typeface="Times New Roman"/>
                <a:sym typeface="Times New Roman"/>
              </a:rPr>
              <a:t>The key independent variable is the Information Technology Expenses, including program service IT expenses, management and general IT expenses, and fundraising IT expenses.</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There are two sets of dependent variables. First, revenue-related variables include total revenues, total donations, and program service revenues.</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The second set is the calculated variables for efficiency measurement.</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Fundraising efficiency = total donations / fundraising expenses</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Program efficiency = program expenses / total expense s</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Management efficiency = administrative expenses / total expenses</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dirty="0">
                <a:solidFill>
                  <a:schemeClr val="dk1"/>
                </a:solidFill>
                <a:latin typeface="Times New Roman"/>
                <a:ea typeface="Times New Roman"/>
                <a:cs typeface="Times New Roman"/>
                <a:sym typeface="Times New Roman"/>
              </a:rPr>
              <a:t>Organizational variables will be controlled, include total assets, number of employees, organization age, and organization type.</a:t>
            </a:r>
            <a:endParaRPr sz="1200" dirty="0">
              <a:solidFill>
                <a:schemeClr val="dk1"/>
              </a:solidFill>
              <a:latin typeface="Times New Roman"/>
              <a:ea typeface="Times New Roman"/>
              <a:cs typeface="Times New Roman"/>
              <a:sym typeface="Times New Roman"/>
            </a:endParaRPr>
          </a:p>
          <a:p>
            <a:pPr marL="0" lvl="0" indent="0" algn="l" rtl="0">
              <a:spcBef>
                <a:spcPts val="0"/>
              </a:spcBef>
              <a:spcAft>
                <a:spcPts val="100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a16133f444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a16133f444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we go the regression analysis, it will be helpful to know, What are the NPOs that report IT expenses in their tax form?</a:t>
            </a:r>
            <a:endParaRPr/>
          </a:p>
          <a:p>
            <a:pPr marL="0" lvl="0" indent="0" algn="l" rtl="0">
              <a:spcBef>
                <a:spcPts val="0"/>
              </a:spcBef>
              <a:spcAft>
                <a:spcPts val="0"/>
              </a:spcAft>
              <a:buNone/>
            </a:pPr>
            <a:r>
              <a:rPr lang="en"/>
              <a:t>The minimum and maximum value of the variables show that our sample includes a wide range of organizations. We can see from the median value that most of them are relatively large organizations with a decent size, but their expense in IT are relatively low.</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f26b658f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f26b658f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descriptive statistics by organization type confirm organization diversity in the sample. Education organizations, health organizations, international and foreign affairs organizations spend more on Information technology.</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subTitle" idx="1"/>
          </p:nvPr>
        </p:nvSpPr>
        <p:spPr>
          <a:xfrm>
            <a:off x="1371600" y="3115170"/>
            <a:ext cx="6400800" cy="1314300"/>
          </a:xfrm>
          <a:prstGeom prst="rect">
            <a:avLst/>
          </a:prstGeom>
          <a:noFill/>
          <a:ln>
            <a:noFill/>
          </a:ln>
        </p:spPr>
        <p:txBody>
          <a:bodyPr spcFirstLastPara="1" wrap="square" lIns="91425" tIns="45700" rIns="91425" bIns="45700" anchor="t" anchorCtr="0">
            <a:noAutofit/>
          </a:bodyPr>
          <a:lstStyle>
            <a:lvl1pPr lvl="0" algn="ctr">
              <a:spcBef>
                <a:spcPts val="600"/>
              </a:spcBef>
              <a:spcAft>
                <a:spcPts val="0"/>
              </a:spcAft>
              <a:buClr>
                <a:schemeClr val="dk1"/>
              </a:buClr>
              <a:buSzPts val="3000"/>
              <a:buFont typeface="Arial"/>
              <a:buNone/>
              <a:defRPr sz="3000">
                <a:solidFill>
                  <a:schemeClr val="dk1"/>
                </a:solidFill>
              </a:defRPr>
            </a:lvl1pPr>
            <a:lvl2pPr lvl="1" algn="l">
              <a:spcBef>
                <a:spcPts val="360"/>
              </a:spcBef>
              <a:spcAft>
                <a:spcPts val="0"/>
              </a:spcAft>
              <a:buClr>
                <a:schemeClr val="dk2"/>
              </a:buClr>
              <a:buSzPts val="1800"/>
              <a:buChar char="–"/>
              <a:defRPr/>
            </a:lvl2pPr>
            <a:lvl3pPr lvl="2" algn="l">
              <a:spcBef>
                <a:spcPts val="360"/>
              </a:spcBef>
              <a:spcAft>
                <a:spcPts val="0"/>
              </a:spcAft>
              <a:buClr>
                <a:schemeClr val="dk2"/>
              </a:buClr>
              <a:buSzPts val="1800"/>
              <a:buChar char="•"/>
              <a:defRPr/>
            </a:lvl3pPr>
            <a:lvl4pPr lvl="3" algn="l">
              <a:spcBef>
                <a:spcPts val="360"/>
              </a:spcBef>
              <a:spcAft>
                <a:spcPts val="0"/>
              </a:spcAft>
              <a:buClr>
                <a:schemeClr val="dk2"/>
              </a:buClr>
              <a:buSzPts val="1800"/>
              <a:buChar char="–"/>
              <a:defRPr/>
            </a:lvl4pPr>
            <a:lvl5pPr lvl="4" algn="l">
              <a:spcBef>
                <a:spcPts val="360"/>
              </a:spcBef>
              <a:spcAft>
                <a:spcPts val="0"/>
              </a:spcAft>
              <a:buClr>
                <a:schemeClr val="dk2"/>
              </a:buClr>
              <a:buSzPts val="1800"/>
              <a:buChar char="»"/>
              <a:defRPr/>
            </a:lvl5pPr>
            <a:lvl6pPr lvl="5" algn="l">
              <a:spcBef>
                <a:spcPts val="360"/>
              </a:spcBef>
              <a:spcAft>
                <a:spcPts val="0"/>
              </a:spcAft>
              <a:buClr>
                <a:srgbClr val="5F5F5F"/>
              </a:buClr>
              <a:buSzPts val="1800"/>
              <a:buChar char="»"/>
              <a:defRPr/>
            </a:lvl6pPr>
            <a:lvl7pPr lvl="6" algn="l">
              <a:spcBef>
                <a:spcPts val="360"/>
              </a:spcBef>
              <a:spcAft>
                <a:spcPts val="0"/>
              </a:spcAft>
              <a:buClr>
                <a:srgbClr val="5F5F5F"/>
              </a:buClr>
              <a:buSzPts val="1800"/>
              <a:buChar char="»"/>
              <a:defRPr/>
            </a:lvl7pPr>
            <a:lvl8pPr lvl="7" algn="l">
              <a:spcBef>
                <a:spcPts val="360"/>
              </a:spcBef>
              <a:spcAft>
                <a:spcPts val="0"/>
              </a:spcAft>
              <a:buClr>
                <a:srgbClr val="5F5F5F"/>
              </a:buClr>
              <a:buSzPts val="1800"/>
              <a:buChar char="»"/>
              <a:defRPr/>
            </a:lvl8pPr>
            <a:lvl9pPr lvl="8" algn="l">
              <a:spcBef>
                <a:spcPts val="360"/>
              </a:spcBef>
              <a:spcAft>
                <a:spcPts val="0"/>
              </a:spcAft>
              <a:buClr>
                <a:srgbClr val="5F5F5F"/>
              </a:buClr>
              <a:buSzPts val="1800"/>
              <a:buChar char="»"/>
              <a:defRPr/>
            </a:lvl9pPr>
          </a:lstStyle>
          <a:p>
            <a:endParaRPr/>
          </a:p>
        </p:txBody>
      </p:sp>
      <p:sp>
        <p:nvSpPr>
          <p:cNvPr id="12" name="Google Shape;12;p2"/>
          <p:cNvSpPr txBox="1">
            <a:spLocks noGrp="1"/>
          </p:cNvSpPr>
          <p:nvPr>
            <p:ph type="ctrTitle"/>
          </p:nvPr>
        </p:nvSpPr>
        <p:spPr>
          <a:xfrm>
            <a:off x="685800" y="1798339"/>
            <a:ext cx="7772400" cy="11025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44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13" name="Google Shape;13;p2"/>
          <p:cNvPicPr preferRelativeResize="0"/>
          <p:nvPr/>
        </p:nvPicPr>
        <p:blipFill rotWithShape="1">
          <a:blip r:embed="rId2">
            <a:alphaModFix/>
          </a:blip>
          <a:srcRect/>
          <a:stretch/>
        </p:blipFill>
        <p:spPr>
          <a:xfrm>
            <a:off x="422725" y="361950"/>
            <a:ext cx="2622604" cy="778991"/>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28">
          <p15:clr>
            <a:srgbClr val="FBAE40"/>
          </p15:clr>
        </p15:guide>
        <p15:guide id="2" pos="1920">
          <p15:clr>
            <a:srgbClr val="FBAE40"/>
          </p15:clr>
        </p15:guide>
        <p15:guide id="3" pos="26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body" idx="1"/>
          </p:nvPr>
        </p:nvSpPr>
        <p:spPr>
          <a:xfrm rot="5400000">
            <a:off x="2979600" y="-1128750"/>
            <a:ext cx="3184800"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2"/>
              </a:buClr>
              <a:buSzPts val="1800"/>
              <a:buChar char="•"/>
              <a:defRPr/>
            </a:lvl1pPr>
            <a:lvl2pPr marL="914400" lvl="1" indent="-342900" algn="l">
              <a:spcBef>
                <a:spcPts val="360"/>
              </a:spcBef>
              <a:spcAft>
                <a:spcPts val="0"/>
              </a:spcAft>
              <a:buClr>
                <a:schemeClr val="dk2"/>
              </a:buClr>
              <a:buSzPts val="1800"/>
              <a:buChar char="–"/>
              <a:defRPr/>
            </a:lvl2pPr>
            <a:lvl3pPr marL="1371600" lvl="2" indent="-342900" algn="l">
              <a:spcBef>
                <a:spcPts val="360"/>
              </a:spcBef>
              <a:spcAft>
                <a:spcPts val="0"/>
              </a:spcAft>
              <a:buClr>
                <a:schemeClr val="dk2"/>
              </a:buClr>
              <a:buSzPts val="1800"/>
              <a:buChar char="•"/>
              <a:defRPr/>
            </a:lvl3pPr>
            <a:lvl4pPr marL="1828800" lvl="3" indent="-342900" algn="l">
              <a:spcBef>
                <a:spcPts val="360"/>
              </a:spcBef>
              <a:spcAft>
                <a:spcPts val="0"/>
              </a:spcAft>
              <a:buClr>
                <a:schemeClr val="dk2"/>
              </a:buClr>
              <a:buSzPts val="1800"/>
              <a:buChar char="–"/>
              <a:defRPr/>
            </a:lvl4pPr>
            <a:lvl5pPr marL="2286000" lvl="4" indent="-342900" algn="l">
              <a:spcBef>
                <a:spcPts val="360"/>
              </a:spcBef>
              <a:spcAft>
                <a:spcPts val="0"/>
              </a:spcAft>
              <a:buClr>
                <a:schemeClr val="dk2"/>
              </a:buClr>
              <a:buSzPts val="1800"/>
              <a:buChar char="»"/>
              <a:defRPr/>
            </a:lvl5pPr>
            <a:lvl6pPr marL="2743200" lvl="5" indent="-342900" algn="l">
              <a:spcBef>
                <a:spcPts val="360"/>
              </a:spcBef>
              <a:spcAft>
                <a:spcPts val="0"/>
              </a:spcAft>
              <a:buClr>
                <a:srgbClr val="5F5F5F"/>
              </a:buClr>
              <a:buSzPts val="1800"/>
              <a:buChar char="»"/>
              <a:defRPr/>
            </a:lvl6pPr>
            <a:lvl7pPr marL="3200400" lvl="6" indent="-342900" algn="l">
              <a:spcBef>
                <a:spcPts val="360"/>
              </a:spcBef>
              <a:spcAft>
                <a:spcPts val="0"/>
              </a:spcAft>
              <a:buClr>
                <a:srgbClr val="5F5F5F"/>
              </a:buClr>
              <a:buSzPts val="1800"/>
              <a:buChar char="»"/>
              <a:defRPr/>
            </a:lvl7pPr>
            <a:lvl8pPr marL="3657600" lvl="7" indent="-342900" algn="l">
              <a:spcBef>
                <a:spcPts val="360"/>
              </a:spcBef>
              <a:spcAft>
                <a:spcPts val="0"/>
              </a:spcAft>
              <a:buClr>
                <a:srgbClr val="5F5F5F"/>
              </a:buClr>
              <a:buSzPts val="1800"/>
              <a:buChar char="»"/>
              <a:defRPr/>
            </a:lvl8pPr>
            <a:lvl9pPr marL="4114800" lvl="8" indent="-342900" algn="l">
              <a:spcBef>
                <a:spcPts val="360"/>
              </a:spcBef>
              <a:spcAft>
                <a:spcPts val="0"/>
              </a:spcAft>
              <a:buClr>
                <a:srgbClr val="5F5F5F"/>
              </a:buClr>
              <a:buSzPts val="1800"/>
              <a:buChar char="»"/>
              <a:defRPr/>
            </a:lvl9pPr>
          </a:lstStyle>
          <a:p>
            <a:endParaRPr/>
          </a:p>
        </p:txBody>
      </p:sp>
      <p:sp>
        <p:nvSpPr>
          <p:cNvPr id="52" name="Google Shape;52;p11"/>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rot="5400000">
            <a:off x="5749800" y="1606478"/>
            <a:ext cx="3816600"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body" idx="1"/>
          </p:nvPr>
        </p:nvSpPr>
        <p:spPr>
          <a:xfrm rot="5400000">
            <a:off x="1558800" y="-374722"/>
            <a:ext cx="3816600"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2"/>
              </a:buClr>
              <a:buSzPts val="1800"/>
              <a:buChar char="•"/>
              <a:defRPr/>
            </a:lvl1pPr>
            <a:lvl2pPr marL="914400" lvl="1" indent="-342900" algn="l">
              <a:spcBef>
                <a:spcPts val="360"/>
              </a:spcBef>
              <a:spcAft>
                <a:spcPts val="0"/>
              </a:spcAft>
              <a:buClr>
                <a:schemeClr val="dk2"/>
              </a:buClr>
              <a:buSzPts val="1800"/>
              <a:buChar char="–"/>
              <a:defRPr/>
            </a:lvl2pPr>
            <a:lvl3pPr marL="1371600" lvl="2" indent="-342900" algn="l">
              <a:spcBef>
                <a:spcPts val="360"/>
              </a:spcBef>
              <a:spcAft>
                <a:spcPts val="0"/>
              </a:spcAft>
              <a:buClr>
                <a:schemeClr val="dk2"/>
              </a:buClr>
              <a:buSzPts val="1800"/>
              <a:buChar char="•"/>
              <a:defRPr/>
            </a:lvl3pPr>
            <a:lvl4pPr marL="1828800" lvl="3" indent="-342900" algn="l">
              <a:spcBef>
                <a:spcPts val="360"/>
              </a:spcBef>
              <a:spcAft>
                <a:spcPts val="0"/>
              </a:spcAft>
              <a:buClr>
                <a:schemeClr val="dk2"/>
              </a:buClr>
              <a:buSzPts val="1800"/>
              <a:buChar char="–"/>
              <a:defRPr/>
            </a:lvl4pPr>
            <a:lvl5pPr marL="2286000" lvl="4" indent="-342900" algn="l">
              <a:spcBef>
                <a:spcPts val="360"/>
              </a:spcBef>
              <a:spcAft>
                <a:spcPts val="0"/>
              </a:spcAft>
              <a:buClr>
                <a:schemeClr val="dk2"/>
              </a:buClr>
              <a:buSzPts val="1800"/>
              <a:buChar char="»"/>
              <a:defRPr/>
            </a:lvl5pPr>
            <a:lvl6pPr marL="2743200" lvl="5" indent="-342900" algn="l">
              <a:spcBef>
                <a:spcPts val="360"/>
              </a:spcBef>
              <a:spcAft>
                <a:spcPts val="0"/>
              </a:spcAft>
              <a:buClr>
                <a:srgbClr val="5F5F5F"/>
              </a:buClr>
              <a:buSzPts val="1800"/>
              <a:buChar char="»"/>
              <a:defRPr/>
            </a:lvl6pPr>
            <a:lvl7pPr marL="3200400" lvl="6" indent="-342900" algn="l">
              <a:spcBef>
                <a:spcPts val="360"/>
              </a:spcBef>
              <a:spcAft>
                <a:spcPts val="0"/>
              </a:spcAft>
              <a:buClr>
                <a:srgbClr val="5F5F5F"/>
              </a:buClr>
              <a:buSzPts val="1800"/>
              <a:buChar char="»"/>
              <a:defRPr/>
            </a:lvl7pPr>
            <a:lvl8pPr marL="3657600" lvl="7" indent="-342900" algn="l">
              <a:spcBef>
                <a:spcPts val="360"/>
              </a:spcBef>
              <a:spcAft>
                <a:spcPts val="0"/>
              </a:spcAft>
              <a:buClr>
                <a:srgbClr val="5F5F5F"/>
              </a:buClr>
              <a:buSzPts val="1800"/>
              <a:buChar char="»"/>
              <a:defRPr/>
            </a:lvl8pPr>
            <a:lvl9pPr marL="4114800" lvl="8" indent="-342900" algn="l">
              <a:spcBef>
                <a:spcPts val="360"/>
              </a:spcBef>
              <a:spcAft>
                <a:spcPts val="0"/>
              </a:spcAft>
              <a:buClr>
                <a:srgbClr val="5F5F5F"/>
              </a:buClr>
              <a:buSzPts val="1800"/>
              <a:buChar char="»"/>
              <a:defRPr/>
            </a:lvl9pPr>
          </a:lstStyle>
          <a:p>
            <a:endParaRPr/>
          </a:p>
        </p:txBody>
      </p:sp>
      <p:sp>
        <p:nvSpPr>
          <p:cNvPr id="56" name="Google Shape;56;p12"/>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3"/>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lvl1pPr marL="457200" lvl="0" indent="-368300" rtl="0">
              <a:spcBef>
                <a:spcPts val="440"/>
              </a:spcBef>
              <a:spcAft>
                <a:spcPts val="0"/>
              </a:spcAft>
              <a:buSzPts val="2200"/>
              <a:buChar char="•"/>
              <a:defRPr/>
            </a:lvl1pPr>
            <a:lvl2pPr marL="914400" lvl="1" indent="-342900" rtl="0">
              <a:spcBef>
                <a:spcPts val="360"/>
              </a:spcBef>
              <a:spcAft>
                <a:spcPts val="0"/>
              </a:spcAft>
              <a:buSzPts val="1800"/>
              <a:buChar char="–"/>
              <a:defRPr/>
            </a:lvl2pPr>
            <a:lvl3pPr marL="1371600" lvl="2" indent="-330200" rtl="0">
              <a:spcBef>
                <a:spcPts val="320"/>
              </a:spcBef>
              <a:spcAft>
                <a:spcPts val="0"/>
              </a:spcAft>
              <a:buSzPts val="1600"/>
              <a:buChar char="•"/>
              <a:defRPr/>
            </a:lvl3pPr>
            <a:lvl4pPr marL="1828800" lvl="3" indent="-317500" rtl="0">
              <a:spcBef>
                <a:spcPts val="280"/>
              </a:spcBef>
              <a:spcAft>
                <a:spcPts val="0"/>
              </a:spcAft>
              <a:buSzPts val="1400"/>
              <a:buChar char="–"/>
              <a:defRPr/>
            </a:lvl4pPr>
            <a:lvl5pPr marL="2286000" lvl="4" indent="-317500" rtl="0">
              <a:spcBef>
                <a:spcPts val="280"/>
              </a:spcBef>
              <a:spcAft>
                <a:spcPts val="0"/>
              </a:spcAft>
              <a:buSzPts val="1400"/>
              <a:buChar char="»"/>
              <a:defRPr/>
            </a:lvl5pPr>
            <a:lvl6pPr marL="2743200" lvl="5" indent="-317500" rtl="0">
              <a:spcBef>
                <a:spcPts val="280"/>
              </a:spcBef>
              <a:spcAft>
                <a:spcPts val="0"/>
              </a:spcAft>
              <a:buSzPts val="1400"/>
              <a:buChar char="»"/>
              <a:defRPr/>
            </a:lvl6pPr>
            <a:lvl7pPr marL="3200400" lvl="6" indent="-317500" rtl="0">
              <a:spcBef>
                <a:spcPts val="280"/>
              </a:spcBef>
              <a:spcAft>
                <a:spcPts val="0"/>
              </a:spcAft>
              <a:buSzPts val="1400"/>
              <a:buChar char="»"/>
              <a:defRPr/>
            </a:lvl7pPr>
            <a:lvl8pPr marL="3657600" lvl="7" indent="-317500" rtl="0">
              <a:spcBef>
                <a:spcPts val="280"/>
              </a:spcBef>
              <a:spcAft>
                <a:spcPts val="0"/>
              </a:spcAft>
              <a:buSzPts val="1400"/>
              <a:buChar char="»"/>
              <a:defRPr/>
            </a:lvl8pPr>
            <a:lvl9pPr marL="4114800" lvl="8" indent="-317500" rtl="0">
              <a:spcBef>
                <a:spcPts val="280"/>
              </a:spcBef>
              <a:spcAft>
                <a:spcPts val="0"/>
              </a:spcAft>
              <a:buSzPts val="1400"/>
              <a:buChar char="»"/>
              <a:defRPr/>
            </a:lvl9pPr>
          </a:lstStyle>
          <a:p>
            <a:endParaRPr/>
          </a:p>
        </p:txBody>
      </p:sp>
      <p:sp>
        <p:nvSpPr>
          <p:cNvPr id="60" name="Google Shape;60;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457200" y="1393650"/>
            <a:ext cx="8229600" cy="318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2"/>
              </a:buClr>
              <a:buSzPts val="1800"/>
              <a:buChar char="•"/>
              <a:defRPr/>
            </a:lvl1pPr>
            <a:lvl2pPr marL="914400" lvl="1" indent="-342900" algn="l">
              <a:spcBef>
                <a:spcPts val="360"/>
              </a:spcBef>
              <a:spcAft>
                <a:spcPts val="0"/>
              </a:spcAft>
              <a:buClr>
                <a:schemeClr val="dk2"/>
              </a:buClr>
              <a:buSzPts val="1800"/>
              <a:buChar char="–"/>
              <a:defRPr/>
            </a:lvl2pPr>
            <a:lvl3pPr marL="1371600" lvl="2" indent="-342900" algn="l">
              <a:spcBef>
                <a:spcPts val="360"/>
              </a:spcBef>
              <a:spcAft>
                <a:spcPts val="0"/>
              </a:spcAft>
              <a:buClr>
                <a:schemeClr val="dk2"/>
              </a:buClr>
              <a:buSzPts val="1800"/>
              <a:buChar char="•"/>
              <a:defRPr/>
            </a:lvl3pPr>
            <a:lvl4pPr marL="1828800" lvl="3" indent="-342900" algn="l">
              <a:spcBef>
                <a:spcPts val="360"/>
              </a:spcBef>
              <a:spcAft>
                <a:spcPts val="0"/>
              </a:spcAft>
              <a:buClr>
                <a:schemeClr val="dk2"/>
              </a:buClr>
              <a:buSzPts val="1800"/>
              <a:buChar char="–"/>
              <a:defRPr/>
            </a:lvl4pPr>
            <a:lvl5pPr marL="2286000" lvl="4" indent="-342900" algn="l">
              <a:spcBef>
                <a:spcPts val="360"/>
              </a:spcBef>
              <a:spcAft>
                <a:spcPts val="0"/>
              </a:spcAft>
              <a:buClr>
                <a:schemeClr val="dk2"/>
              </a:buClr>
              <a:buSzPts val="1800"/>
              <a:buChar char="»"/>
              <a:defRPr/>
            </a:lvl5pPr>
            <a:lvl6pPr marL="2743200" lvl="5" indent="-342900" algn="l">
              <a:spcBef>
                <a:spcPts val="360"/>
              </a:spcBef>
              <a:spcAft>
                <a:spcPts val="0"/>
              </a:spcAft>
              <a:buClr>
                <a:srgbClr val="5F5F5F"/>
              </a:buClr>
              <a:buSzPts val="1800"/>
              <a:buChar char="»"/>
              <a:defRPr/>
            </a:lvl6pPr>
            <a:lvl7pPr marL="3200400" lvl="6" indent="-342900" algn="l">
              <a:spcBef>
                <a:spcPts val="360"/>
              </a:spcBef>
              <a:spcAft>
                <a:spcPts val="0"/>
              </a:spcAft>
              <a:buClr>
                <a:srgbClr val="5F5F5F"/>
              </a:buClr>
              <a:buSzPts val="1800"/>
              <a:buChar char="»"/>
              <a:defRPr/>
            </a:lvl7pPr>
            <a:lvl8pPr marL="3657600" lvl="7" indent="-342900" algn="l">
              <a:spcBef>
                <a:spcPts val="360"/>
              </a:spcBef>
              <a:spcAft>
                <a:spcPts val="0"/>
              </a:spcAft>
              <a:buClr>
                <a:srgbClr val="5F5F5F"/>
              </a:buClr>
              <a:buSzPts val="1800"/>
              <a:buChar char="»"/>
              <a:defRPr/>
            </a:lvl8pPr>
            <a:lvl9pPr marL="4114800" lvl="8" indent="-342900" algn="l">
              <a:spcBef>
                <a:spcPts val="360"/>
              </a:spcBef>
              <a:spcAft>
                <a:spcPts val="0"/>
              </a:spcAft>
              <a:buClr>
                <a:srgbClr val="5F5F5F"/>
              </a:buClr>
              <a:buSzPts val="1800"/>
              <a:buChar char="»"/>
              <a:defRPr/>
            </a:lvl9pPr>
          </a:lstStyle>
          <a:p>
            <a:endParaRPr/>
          </a:p>
        </p:txBody>
      </p:sp>
      <p:sp>
        <p:nvSpPr>
          <p:cNvPr id="17" name="Google Shape;17;p3"/>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722313" y="3305176"/>
            <a:ext cx="7772400" cy="10215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3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2"/>
              </a:buClr>
              <a:buSzPts val="2000"/>
              <a:buFont typeface="Arial"/>
              <a:buNone/>
              <a:defRPr sz="2000"/>
            </a:lvl1pPr>
            <a:lvl2pPr marL="914400" lvl="1" indent="-228600" algn="l">
              <a:spcBef>
                <a:spcPts val="360"/>
              </a:spcBef>
              <a:spcAft>
                <a:spcPts val="0"/>
              </a:spcAft>
              <a:buClr>
                <a:schemeClr val="dk2"/>
              </a:buClr>
              <a:buSzPts val="1800"/>
              <a:buFont typeface="Arial"/>
              <a:buNone/>
              <a:defRPr sz="1800"/>
            </a:lvl2pPr>
            <a:lvl3pPr marL="1371600" lvl="2" indent="-228600" algn="l">
              <a:spcBef>
                <a:spcPts val="320"/>
              </a:spcBef>
              <a:spcAft>
                <a:spcPts val="0"/>
              </a:spcAft>
              <a:buClr>
                <a:schemeClr val="dk2"/>
              </a:buClr>
              <a:buSzPts val="1600"/>
              <a:buFont typeface="Arial"/>
              <a:buNone/>
              <a:defRPr sz="1600"/>
            </a:lvl3pPr>
            <a:lvl4pPr marL="1828800" lvl="3" indent="-228600" algn="l">
              <a:spcBef>
                <a:spcPts val="280"/>
              </a:spcBef>
              <a:spcAft>
                <a:spcPts val="0"/>
              </a:spcAft>
              <a:buClr>
                <a:schemeClr val="dk2"/>
              </a:buClr>
              <a:buSzPts val="1400"/>
              <a:buFont typeface="Arial"/>
              <a:buNone/>
              <a:defRPr sz="1400"/>
            </a:lvl4pPr>
            <a:lvl5pPr marL="2286000" lvl="4" indent="-228600" algn="l">
              <a:spcBef>
                <a:spcPts val="280"/>
              </a:spcBef>
              <a:spcAft>
                <a:spcPts val="0"/>
              </a:spcAft>
              <a:buClr>
                <a:schemeClr val="dk2"/>
              </a:buClr>
              <a:buSzPts val="1400"/>
              <a:buFont typeface="Arial"/>
              <a:buNone/>
              <a:defRPr sz="1400"/>
            </a:lvl5pPr>
            <a:lvl6pPr marL="2743200" lvl="5" indent="-228600" algn="l">
              <a:spcBef>
                <a:spcPts val="280"/>
              </a:spcBef>
              <a:spcAft>
                <a:spcPts val="0"/>
              </a:spcAft>
              <a:buClr>
                <a:srgbClr val="5F5F5F"/>
              </a:buClr>
              <a:buSzPts val="1400"/>
              <a:buFont typeface="Arial"/>
              <a:buNone/>
              <a:defRPr sz="1400"/>
            </a:lvl6pPr>
            <a:lvl7pPr marL="3200400" lvl="6" indent="-228600" algn="l">
              <a:spcBef>
                <a:spcPts val="280"/>
              </a:spcBef>
              <a:spcAft>
                <a:spcPts val="0"/>
              </a:spcAft>
              <a:buClr>
                <a:srgbClr val="5F5F5F"/>
              </a:buClr>
              <a:buSzPts val="1400"/>
              <a:buFont typeface="Arial"/>
              <a:buNone/>
              <a:defRPr sz="1400"/>
            </a:lvl7pPr>
            <a:lvl8pPr marL="3657600" lvl="7" indent="-228600" algn="l">
              <a:spcBef>
                <a:spcPts val="280"/>
              </a:spcBef>
              <a:spcAft>
                <a:spcPts val="0"/>
              </a:spcAft>
              <a:buClr>
                <a:srgbClr val="5F5F5F"/>
              </a:buClr>
              <a:buSzPts val="1400"/>
              <a:buFont typeface="Arial"/>
              <a:buNone/>
              <a:defRPr sz="1400"/>
            </a:lvl8pPr>
            <a:lvl9pPr marL="4114800" lvl="8" indent="-228600" algn="l">
              <a:spcBef>
                <a:spcPts val="280"/>
              </a:spcBef>
              <a:spcAft>
                <a:spcPts val="0"/>
              </a:spcAft>
              <a:buClr>
                <a:srgbClr val="5F5F5F"/>
              </a:buClr>
              <a:buSzPts val="1400"/>
              <a:buFont typeface="Arial"/>
              <a:buNone/>
              <a:defRPr sz="1400"/>
            </a:lvl9pPr>
          </a:lstStyle>
          <a:p>
            <a:endParaRPr/>
          </a:p>
        </p:txBody>
      </p:sp>
      <p:sp>
        <p:nvSpPr>
          <p:cNvPr id="21" name="Google Shape;21;p4"/>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5"/>
          <p:cNvSpPr txBox="1">
            <a:spLocks noGrp="1"/>
          </p:cNvSpPr>
          <p:nvPr>
            <p:ph type="body" idx="1"/>
          </p:nvPr>
        </p:nvSpPr>
        <p:spPr>
          <a:xfrm>
            <a:off x="457200" y="1376940"/>
            <a:ext cx="4038600" cy="31347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2"/>
              </a:buClr>
              <a:buSzPts val="2800"/>
              <a:buFont typeface="Arial"/>
              <a:buChar char="•"/>
              <a:defRPr sz="2800"/>
            </a:lvl1pPr>
            <a:lvl2pPr marL="914400" lvl="1" indent="-381000" algn="l">
              <a:spcBef>
                <a:spcPts val="480"/>
              </a:spcBef>
              <a:spcAft>
                <a:spcPts val="0"/>
              </a:spcAft>
              <a:buClr>
                <a:schemeClr val="dk2"/>
              </a:buClr>
              <a:buSzPts val="2400"/>
              <a:buFont typeface="Arial"/>
              <a:buChar char="–"/>
              <a:defRPr sz="2400"/>
            </a:lvl2pPr>
            <a:lvl3pPr marL="1371600" lvl="2" indent="-355600" algn="l">
              <a:spcBef>
                <a:spcPts val="400"/>
              </a:spcBef>
              <a:spcAft>
                <a:spcPts val="0"/>
              </a:spcAft>
              <a:buClr>
                <a:schemeClr val="dk2"/>
              </a:buClr>
              <a:buSzPts val="2000"/>
              <a:buFont typeface="Arial"/>
              <a:buChar char="•"/>
              <a:defRPr sz="2000"/>
            </a:lvl3pPr>
            <a:lvl4pPr marL="1828800" lvl="3" indent="-342900" algn="l">
              <a:spcBef>
                <a:spcPts val="360"/>
              </a:spcBef>
              <a:spcAft>
                <a:spcPts val="0"/>
              </a:spcAft>
              <a:buClr>
                <a:schemeClr val="dk2"/>
              </a:buClr>
              <a:buSzPts val="1800"/>
              <a:buFont typeface="Arial"/>
              <a:buChar char="–"/>
              <a:defRPr sz="1800"/>
            </a:lvl4pPr>
            <a:lvl5pPr marL="2286000" lvl="4" indent="-342900" algn="l">
              <a:spcBef>
                <a:spcPts val="360"/>
              </a:spcBef>
              <a:spcAft>
                <a:spcPts val="0"/>
              </a:spcAft>
              <a:buClr>
                <a:schemeClr val="dk2"/>
              </a:buClr>
              <a:buSzPts val="1800"/>
              <a:buFont typeface="Arial"/>
              <a:buChar char="»"/>
              <a:defRPr sz="1800"/>
            </a:lvl5pPr>
            <a:lvl6pPr marL="2743200" lvl="5" indent="-342900" algn="l">
              <a:spcBef>
                <a:spcPts val="360"/>
              </a:spcBef>
              <a:spcAft>
                <a:spcPts val="0"/>
              </a:spcAft>
              <a:buClr>
                <a:srgbClr val="5F5F5F"/>
              </a:buClr>
              <a:buSzPts val="1800"/>
              <a:buFont typeface="Arial"/>
              <a:buChar char="»"/>
              <a:defRPr sz="1800"/>
            </a:lvl6pPr>
            <a:lvl7pPr marL="3200400" lvl="6" indent="-342900" algn="l">
              <a:spcBef>
                <a:spcPts val="360"/>
              </a:spcBef>
              <a:spcAft>
                <a:spcPts val="0"/>
              </a:spcAft>
              <a:buClr>
                <a:srgbClr val="5F5F5F"/>
              </a:buClr>
              <a:buSzPts val="1800"/>
              <a:buFont typeface="Arial"/>
              <a:buChar char="»"/>
              <a:defRPr sz="1800"/>
            </a:lvl7pPr>
            <a:lvl8pPr marL="3657600" lvl="7" indent="-342900" algn="l">
              <a:spcBef>
                <a:spcPts val="360"/>
              </a:spcBef>
              <a:spcAft>
                <a:spcPts val="0"/>
              </a:spcAft>
              <a:buClr>
                <a:srgbClr val="5F5F5F"/>
              </a:buClr>
              <a:buSzPts val="1800"/>
              <a:buFont typeface="Arial"/>
              <a:buChar char="»"/>
              <a:defRPr sz="1800"/>
            </a:lvl8pPr>
            <a:lvl9pPr marL="4114800" lvl="8" indent="-342900" algn="l">
              <a:spcBef>
                <a:spcPts val="360"/>
              </a:spcBef>
              <a:spcAft>
                <a:spcPts val="0"/>
              </a:spcAft>
              <a:buClr>
                <a:srgbClr val="5F5F5F"/>
              </a:buClr>
              <a:buSzPts val="1800"/>
              <a:buFont typeface="Arial"/>
              <a:buChar char="»"/>
              <a:defRPr sz="1800"/>
            </a:lvl9pPr>
          </a:lstStyle>
          <a:p>
            <a:endParaRPr/>
          </a:p>
        </p:txBody>
      </p:sp>
      <p:sp>
        <p:nvSpPr>
          <p:cNvPr id="25" name="Google Shape;25;p5"/>
          <p:cNvSpPr txBox="1">
            <a:spLocks noGrp="1"/>
          </p:cNvSpPr>
          <p:nvPr>
            <p:ph type="body" idx="2"/>
          </p:nvPr>
        </p:nvSpPr>
        <p:spPr>
          <a:xfrm>
            <a:off x="4648200" y="1376941"/>
            <a:ext cx="4038600" cy="31431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2"/>
              </a:buClr>
              <a:buSzPts val="2800"/>
              <a:buFont typeface="Arial"/>
              <a:buChar char="•"/>
              <a:defRPr sz="2800"/>
            </a:lvl1pPr>
            <a:lvl2pPr marL="914400" lvl="1" indent="-381000" algn="l">
              <a:spcBef>
                <a:spcPts val="480"/>
              </a:spcBef>
              <a:spcAft>
                <a:spcPts val="0"/>
              </a:spcAft>
              <a:buClr>
                <a:schemeClr val="dk2"/>
              </a:buClr>
              <a:buSzPts val="2400"/>
              <a:buFont typeface="Arial"/>
              <a:buChar char="–"/>
              <a:defRPr sz="2400"/>
            </a:lvl2pPr>
            <a:lvl3pPr marL="1371600" lvl="2" indent="-355600" algn="l">
              <a:spcBef>
                <a:spcPts val="400"/>
              </a:spcBef>
              <a:spcAft>
                <a:spcPts val="0"/>
              </a:spcAft>
              <a:buClr>
                <a:schemeClr val="dk2"/>
              </a:buClr>
              <a:buSzPts val="2000"/>
              <a:buFont typeface="Arial"/>
              <a:buChar char="•"/>
              <a:defRPr sz="2000"/>
            </a:lvl3pPr>
            <a:lvl4pPr marL="1828800" lvl="3" indent="-342900" algn="l">
              <a:spcBef>
                <a:spcPts val="360"/>
              </a:spcBef>
              <a:spcAft>
                <a:spcPts val="0"/>
              </a:spcAft>
              <a:buClr>
                <a:schemeClr val="dk2"/>
              </a:buClr>
              <a:buSzPts val="1800"/>
              <a:buFont typeface="Arial"/>
              <a:buChar char="–"/>
              <a:defRPr sz="1800"/>
            </a:lvl4pPr>
            <a:lvl5pPr marL="2286000" lvl="4" indent="-342900" algn="l">
              <a:spcBef>
                <a:spcPts val="360"/>
              </a:spcBef>
              <a:spcAft>
                <a:spcPts val="0"/>
              </a:spcAft>
              <a:buClr>
                <a:schemeClr val="dk2"/>
              </a:buClr>
              <a:buSzPts val="1800"/>
              <a:buFont typeface="Arial"/>
              <a:buChar char="»"/>
              <a:defRPr sz="1800"/>
            </a:lvl5pPr>
            <a:lvl6pPr marL="2743200" lvl="5" indent="-342900" algn="l">
              <a:spcBef>
                <a:spcPts val="360"/>
              </a:spcBef>
              <a:spcAft>
                <a:spcPts val="0"/>
              </a:spcAft>
              <a:buClr>
                <a:srgbClr val="5F5F5F"/>
              </a:buClr>
              <a:buSzPts val="1800"/>
              <a:buFont typeface="Arial"/>
              <a:buChar char="»"/>
              <a:defRPr sz="1800"/>
            </a:lvl6pPr>
            <a:lvl7pPr marL="3200400" lvl="6" indent="-342900" algn="l">
              <a:spcBef>
                <a:spcPts val="360"/>
              </a:spcBef>
              <a:spcAft>
                <a:spcPts val="0"/>
              </a:spcAft>
              <a:buClr>
                <a:srgbClr val="5F5F5F"/>
              </a:buClr>
              <a:buSzPts val="1800"/>
              <a:buFont typeface="Arial"/>
              <a:buChar char="»"/>
              <a:defRPr sz="1800"/>
            </a:lvl7pPr>
            <a:lvl8pPr marL="3657600" lvl="7" indent="-342900" algn="l">
              <a:spcBef>
                <a:spcPts val="360"/>
              </a:spcBef>
              <a:spcAft>
                <a:spcPts val="0"/>
              </a:spcAft>
              <a:buClr>
                <a:srgbClr val="5F5F5F"/>
              </a:buClr>
              <a:buSzPts val="1800"/>
              <a:buFont typeface="Arial"/>
              <a:buChar char="»"/>
              <a:defRPr sz="1800"/>
            </a:lvl8pPr>
            <a:lvl9pPr marL="4114800" lvl="8" indent="-342900" algn="l">
              <a:spcBef>
                <a:spcPts val="360"/>
              </a:spcBef>
              <a:spcAft>
                <a:spcPts val="0"/>
              </a:spcAft>
              <a:buClr>
                <a:srgbClr val="5F5F5F"/>
              </a:buClr>
              <a:buSzPts val="1800"/>
              <a:buFont typeface="Arial"/>
              <a:buChar char="»"/>
              <a:defRPr sz="1800"/>
            </a:lvl9pPr>
          </a:lstStyle>
          <a:p>
            <a:endParaRPr/>
          </a:p>
        </p:txBody>
      </p:sp>
      <p:sp>
        <p:nvSpPr>
          <p:cNvPr id="26" name="Google Shape;26;p5"/>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7"/>
        <p:cNvGrpSpPr/>
        <p:nvPr/>
      </p:nvGrpSpPr>
      <p:grpSpPr>
        <a:xfrm>
          <a:off x="0" y="0"/>
          <a:ext cx="0" cy="0"/>
          <a:chOff x="0" y="0"/>
          <a:chExt cx="0" cy="0"/>
        </a:xfrm>
      </p:grpSpPr>
      <p:sp>
        <p:nvSpPr>
          <p:cNvPr id="28" name="Google Shape;28;p6"/>
          <p:cNvSpPr txBox="1">
            <a:spLocks noGrp="1"/>
          </p:cNvSpPr>
          <p:nvPr>
            <p:ph type="body" idx="1"/>
          </p:nvPr>
        </p:nvSpPr>
        <p:spPr>
          <a:xfrm>
            <a:off x="457200" y="1376920"/>
            <a:ext cx="4040100" cy="47970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2"/>
              </a:buClr>
              <a:buSzPts val="2000"/>
              <a:buFont typeface="Arial"/>
              <a:buNone/>
              <a:defRPr sz="2000" b="1"/>
            </a:lvl1pPr>
            <a:lvl2pPr marL="914400" lvl="1" indent="-228600" algn="l">
              <a:spcBef>
                <a:spcPts val="400"/>
              </a:spcBef>
              <a:spcAft>
                <a:spcPts val="0"/>
              </a:spcAft>
              <a:buClr>
                <a:schemeClr val="dk2"/>
              </a:buClr>
              <a:buSzPts val="2000"/>
              <a:buFont typeface="Arial"/>
              <a:buNone/>
              <a:defRPr sz="2000" b="1"/>
            </a:lvl2pPr>
            <a:lvl3pPr marL="1371600" lvl="2" indent="-228600" algn="l">
              <a:spcBef>
                <a:spcPts val="360"/>
              </a:spcBef>
              <a:spcAft>
                <a:spcPts val="0"/>
              </a:spcAft>
              <a:buClr>
                <a:schemeClr val="dk2"/>
              </a:buClr>
              <a:buSzPts val="1800"/>
              <a:buFont typeface="Arial"/>
              <a:buNone/>
              <a:defRPr sz="1800" b="1"/>
            </a:lvl3pPr>
            <a:lvl4pPr marL="1828800" lvl="3" indent="-228600" algn="l">
              <a:spcBef>
                <a:spcPts val="320"/>
              </a:spcBef>
              <a:spcAft>
                <a:spcPts val="0"/>
              </a:spcAft>
              <a:buClr>
                <a:schemeClr val="dk2"/>
              </a:buClr>
              <a:buSzPts val="1600"/>
              <a:buFont typeface="Arial"/>
              <a:buNone/>
              <a:defRPr sz="1600" b="1"/>
            </a:lvl4pPr>
            <a:lvl5pPr marL="2286000" lvl="4" indent="-228600" algn="l">
              <a:spcBef>
                <a:spcPts val="320"/>
              </a:spcBef>
              <a:spcAft>
                <a:spcPts val="0"/>
              </a:spcAft>
              <a:buClr>
                <a:schemeClr val="dk2"/>
              </a:buClr>
              <a:buSzPts val="1600"/>
              <a:buFont typeface="Arial"/>
              <a:buNone/>
              <a:defRPr sz="1600" b="1"/>
            </a:lvl5pPr>
            <a:lvl6pPr marL="2743200" lvl="5" indent="-228600" algn="l">
              <a:spcBef>
                <a:spcPts val="320"/>
              </a:spcBef>
              <a:spcAft>
                <a:spcPts val="0"/>
              </a:spcAft>
              <a:buClr>
                <a:srgbClr val="5F5F5F"/>
              </a:buClr>
              <a:buSzPts val="1600"/>
              <a:buFont typeface="Arial"/>
              <a:buNone/>
              <a:defRPr sz="1600" b="1"/>
            </a:lvl6pPr>
            <a:lvl7pPr marL="3200400" lvl="6" indent="-228600" algn="l">
              <a:spcBef>
                <a:spcPts val="320"/>
              </a:spcBef>
              <a:spcAft>
                <a:spcPts val="0"/>
              </a:spcAft>
              <a:buClr>
                <a:srgbClr val="5F5F5F"/>
              </a:buClr>
              <a:buSzPts val="1600"/>
              <a:buFont typeface="Arial"/>
              <a:buNone/>
              <a:defRPr sz="1600" b="1"/>
            </a:lvl7pPr>
            <a:lvl8pPr marL="3657600" lvl="7" indent="-228600" algn="l">
              <a:spcBef>
                <a:spcPts val="320"/>
              </a:spcBef>
              <a:spcAft>
                <a:spcPts val="0"/>
              </a:spcAft>
              <a:buClr>
                <a:srgbClr val="5F5F5F"/>
              </a:buClr>
              <a:buSzPts val="1600"/>
              <a:buFont typeface="Arial"/>
              <a:buNone/>
              <a:defRPr sz="1600" b="1"/>
            </a:lvl8pPr>
            <a:lvl9pPr marL="4114800" lvl="8" indent="-228600" algn="l">
              <a:spcBef>
                <a:spcPts val="320"/>
              </a:spcBef>
              <a:spcAft>
                <a:spcPts val="0"/>
              </a:spcAft>
              <a:buClr>
                <a:srgbClr val="5F5F5F"/>
              </a:buClr>
              <a:buSzPts val="1600"/>
              <a:buFont typeface="Arial"/>
              <a:buNone/>
              <a:defRPr sz="1600" b="1"/>
            </a:lvl9pPr>
          </a:lstStyle>
          <a:p>
            <a:endParaRPr/>
          </a:p>
        </p:txBody>
      </p:sp>
      <p:sp>
        <p:nvSpPr>
          <p:cNvPr id="29" name="Google Shape;29;p6"/>
          <p:cNvSpPr txBox="1">
            <a:spLocks noGrp="1"/>
          </p:cNvSpPr>
          <p:nvPr>
            <p:ph type="body" idx="2"/>
          </p:nvPr>
        </p:nvSpPr>
        <p:spPr>
          <a:xfrm>
            <a:off x="457200" y="1856741"/>
            <a:ext cx="4040100" cy="2755200"/>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Clr>
                <a:schemeClr val="dk2"/>
              </a:buClr>
              <a:buSzPts val="2000"/>
              <a:buFont typeface="Arial"/>
              <a:buChar char="•"/>
              <a:defRPr sz="2000"/>
            </a:lvl1pPr>
            <a:lvl2pPr marL="914400" lvl="1" indent="-355600" algn="l">
              <a:spcBef>
                <a:spcPts val="400"/>
              </a:spcBef>
              <a:spcAft>
                <a:spcPts val="0"/>
              </a:spcAft>
              <a:buClr>
                <a:schemeClr val="dk2"/>
              </a:buClr>
              <a:buSzPts val="2000"/>
              <a:buFont typeface="Arial"/>
              <a:buChar char="–"/>
              <a:defRPr sz="2000"/>
            </a:lvl2pPr>
            <a:lvl3pPr marL="1371600" lvl="2" indent="-342900" algn="l">
              <a:spcBef>
                <a:spcPts val="360"/>
              </a:spcBef>
              <a:spcAft>
                <a:spcPts val="0"/>
              </a:spcAft>
              <a:buClr>
                <a:schemeClr val="dk2"/>
              </a:buClr>
              <a:buSzPts val="1800"/>
              <a:buFont typeface="Arial"/>
              <a:buChar char="•"/>
              <a:defRPr sz="1800"/>
            </a:lvl3pPr>
            <a:lvl4pPr marL="1828800" lvl="3" indent="-330200" algn="l">
              <a:spcBef>
                <a:spcPts val="320"/>
              </a:spcBef>
              <a:spcAft>
                <a:spcPts val="0"/>
              </a:spcAft>
              <a:buClr>
                <a:schemeClr val="dk2"/>
              </a:buClr>
              <a:buSzPts val="1600"/>
              <a:buFont typeface="Arial"/>
              <a:buChar char="–"/>
              <a:defRPr sz="1600"/>
            </a:lvl4pPr>
            <a:lvl5pPr marL="2286000" lvl="4" indent="-330200" algn="l">
              <a:spcBef>
                <a:spcPts val="320"/>
              </a:spcBef>
              <a:spcAft>
                <a:spcPts val="0"/>
              </a:spcAft>
              <a:buClr>
                <a:schemeClr val="dk2"/>
              </a:buClr>
              <a:buSzPts val="1600"/>
              <a:buFont typeface="Arial"/>
              <a:buChar char="»"/>
              <a:defRPr sz="1600"/>
            </a:lvl5pPr>
            <a:lvl6pPr marL="2743200" lvl="5" indent="-330200" algn="l">
              <a:spcBef>
                <a:spcPts val="320"/>
              </a:spcBef>
              <a:spcAft>
                <a:spcPts val="0"/>
              </a:spcAft>
              <a:buClr>
                <a:srgbClr val="5F5F5F"/>
              </a:buClr>
              <a:buSzPts val="1600"/>
              <a:buFont typeface="Arial"/>
              <a:buChar char="»"/>
              <a:defRPr sz="1600"/>
            </a:lvl6pPr>
            <a:lvl7pPr marL="3200400" lvl="6" indent="-330200" algn="l">
              <a:spcBef>
                <a:spcPts val="320"/>
              </a:spcBef>
              <a:spcAft>
                <a:spcPts val="0"/>
              </a:spcAft>
              <a:buClr>
                <a:srgbClr val="5F5F5F"/>
              </a:buClr>
              <a:buSzPts val="1600"/>
              <a:buFont typeface="Arial"/>
              <a:buChar char="»"/>
              <a:defRPr sz="1600"/>
            </a:lvl7pPr>
            <a:lvl8pPr marL="3657600" lvl="7" indent="-330200" algn="l">
              <a:spcBef>
                <a:spcPts val="320"/>
              </a:spcBef>
              <a:spcAft>
                <a:spcPts val="0"/>
              </a:spcAft>
              <a:buClr>
                <a:srgbClr val="5F5F5F"/>
              </a:buClr>
              <a:buSzPts val="1600"/>
              <a:buFont typeface="Arial"/>
              <a:buChar char="»"/>
              <a:defRPr sz="1600"/>
            </a:lvl8pPr>
            <a:lvl9pPr marL="4114800" lvl="8" indent="-330200" algn="l">
              <a:spcBef>
                <a:spcPts val="320"/>
              </a:spcBef>
              <a:spcAft>
                <a:spcPts val="0"/>
              </a:spcAft>
              <a:buClr>
                <a:srgbClr val="5F5F5F"/>
              </a:buClr>
              <a:buSzPts val="1600"/>
              <a:buFont typeface="Arial"/>
              <a:buChar char="»"/>
              <a:defRPr sz="1600"/>
            </a:lvl9pPr>
          </a:lstStyle>
          <a:p>
            <a:endParaRPr/>
          </a:p>
        </p:txBody>
      </p:sp>
      <p:sp>
        <p:nvSpPr>
          <p:cNvPr id="30" name="Google Shape;30;p6"/>
          <p:cNvSpPr txBox="1">
            <a:spLocks noGrp="1"/>
          </p:cNvSpPr>
          <p:nvPr>
            <p:ph type="body" idx="3"/>
          </p:nvPr>
        </p:nvSpPr>
        <p:spPr>
          <a:xfrm>
            <a:off x="4645026" y="1376920"/>
            <a:ext cx="4041900" cy="47970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2"/>
              </a:buClr>
              <a:buSzPts val="2000"/>
              <a:buFont typeface="Arial"/>
              <a:buNone/>
              <a:defRPr sz="2000" b="1"/>
            </a:lvl1pPr>
            <a:lvl2pPr marL="914400" lvl="1" indent="-228600" algn="l">
              <a:spcBef>
                <a:spcPts val="400"/>
              </a:spcBef>
              <a:spcAft>
                <a:spcPts val="0"/>
              </a:spcAft>
              <a:buClr>
                <a:schemeClr val="dk2"/>
              </a:buClr>
              <a:buSzPts val="2000"/>
              <a:buFont typeface="Arial"/>
              <a:buNone/>
              <a:defRPr sz="2000" b="1"/>
            </a:lvl2pPr>
            <a:lvl3pPr marL="1371600" lvl="2" indent="-228600" algn="l">
              <a:spcBef>
                <a:spcPts val="360"/>
              </a:spcBef>
              <a:spcAft>
                <a:spcPts val="0"/>
              </a:spcAft>
              <a:buClr>
                <a:schemeClr val="dk2"/>
              </a:buClr>
              <a:buSzPts val="1800"/>
              <a:buFont typeface="Arial"/>
              <a:buNone/>
              <a:defRPr sz="1800" b="1"/>
            </a:lvl3pPr>
            <a:lvl4pPr marL="1828800" lvl="3" indent="-228600" algn="l">
              <a:spcBef>
                <a:spcPts val="320"/>
              </a:spcBef>
              <a:spcAft>
                <a:spcPts val="0"/>
              </a:spcAft>
              <a:buClr>
                <a:schemeClr val="dk2"/>
              </a:buClr>
              <a:buSzPts val="1600"/>
              <a:buFont typeface="Arial"/>
              <a:buNone/>
              <a:defRPr sz="1600" b="1"/>
            </a:lvl4pPr>
            <a:lvl5pPr marL="2286000" lvl="4" indent="-228600" algn="l">
              <a:spcBef>
                <a:spcPts val="320"/>
              </a:spcBef>
              <a:spcAft>
                <a:spcPts val="0"/>
              </a:spcAft>
              <a:buClr>
                <a:schemeClr val="dk2"/>
              </a:buClr>
              <a:buSzPts val="1600"/>
              <a:buFont typeface="Arial"/>
              <a:buNone/>
              <a:defRPr sz="1600" b="1"/>
            </a:lvl5pPr>
            <a:lvl6pPr marL="2743200" lvl="5" indent="-228600" algn="l">
              <a:spcBef>
                <a:spcPts val="320"/>
              </a:spcBef>
              <a:spcAft>
                <a:spcPts val="0"/>
              </a:spcAft>
              <a:buClr>
                <a:srgbClr val="5F5F5F"/>
              </a:buClr>
              <a:buSzPts val="1600"/>
              <a:buFont typeface="Arial"/>
              <a:buNone/>
              <a:defRPr sz="1600" b="1"/>
            </a:lvl6pPr>
            <a:lvl7pPr marL="3200400" lvl="6" indent="-228600" algn="l">
              <a:spcBef>
                <a:spcPts val="320"/>
              </a:spcBef>
              <a:spcAft>
                <a:spcPts val="0"/>
              </a:spcAft>
              <a:buClr>
                <a:srgbClr val="5F5F5F"/>
              </a:buClr>
              <a:buSzPts val="1600"/>
              <a:buFont typeface="Arial"/>
              <a:buNone/>
              <a:defRPr sz="1600" b="1"/>
            </a:lvl7pPr>
            <a:lvl8pPr marL="3657600" lvl="7" indent="-228600" algn="l">
              <a:spcBef>
                <a:spcPts val="320"/>
              </a:spcBef>
              <a:spcAft>
                <a:spcPts val="0"/>
              </a:spcAft>
              <a:buClr>
                <a:srgbClr val="5F5F5F"/>
              </a:buClr>
              <a:buSzPts val="1600"/>
              <a:buFont typeface="Arial"/>
              <a:buNone/>
              <a:defRPr sz="1600" b="1"/>
            </a:lvl8pPr>
            <a:lvl9pPr marL="4114800" lvl="8" indent="-228600" algn="l">
              <a:spcBef>
                <a:spcPts val="320"/>
              </a:spcBef>
              <a:spcAft>
                <a:spcPts val="0"/>
              </a:spcAft>
              <a:buClr>
                <a:srgbClr val="5F5F5F"/>
              </a:buClr>
              <a:buSzPts val="1600"/>
              <a:buFont typeface="Arial"/>
              <a:buNone/>
              <a:defRPr sz="1600" b="1"/>
            </a:lvl9pPr>
          </a:lstStyle>
          <a:p>
            <a:endParaRPr/>
          </a:p>
        </p:txBody>
      </p:sp>
      <p:sp>
        <p:nvSpPr>
          <p:cNvPr id="31" name="Google Shape;31;p6"/>
          <p:cNvSpPr txBox="1">
            <a:spLocks noGrp="1"/>
          </p:cNvSpPr>
          <p:nvPr>
            <p:ph type="body" idx="4"/>
          </p:nvPr>
        </p:nvSpPr>
        <p:spPr>
          <a:xfrm>
            <a:off x="4645026" y="1856741"/>
            <a:ext cx="4041900" cy="2772000"/>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Clr>
                <a:schemeClr val="dk2"/>
              </a:buClr>
              <a:buSzPts val="2000"/>
              <a:buFont typeface="Arial"/>
              <a:buChar char="•"/>
              <a:defRPr sz="2000"/>
            </a:lvl1pPr>
            <a:lvl2pPr marL="914400" lvl="1" indent="-355600" algn="l">
              <a:spcBef>
                <a:spcPts val="400"/>
              </a:spcBef>
              <a:spcAft>
                <a:spcPts val="0"/>
              </a:spcAft>
              <a:buClr>
                <a:schemeClr val="dk2"/>
              </a:buClr>
              <a:buSzPts val="2000"/>
              <a:buFont typeface="Arial"/>
              <a:buChar char="–"/>
              <a:defRPr sz="2000"/>
            </a:lvl2pPr>
            <a:lvl3pPr marL="1371600" lvl="2" indent="-342900" algn="l">
              <a:spcBef>
                <a:spcPts val="360"/>
              </a:spcBef>
              <a:spcAft>
                <a:spcPts val="0"/>
              </a:spcAft>
              <a:buClr>
                <a:schemeClr val="dk2"/>
              </a:buClr>
              <a:buSzPts val="1800"/>
              <a:buFont typeface="Arial"/>
              <a:buChar char="•"/>
              <a:defRPr sz="1800"/>
            </a:lvl3pPr>
            <a:lvl4pPr marL="1828800" lvl="3" indent="-330200" algn="l">
              <a:spcBef>
                <a:spcPts val="320"/>
              </a:spcBef>
              <a:spcAft>
                <a:spcPts val="0"/>
              </a:spcAft>
              <a:buClr>
                <a:schemeClr val="dk2"/>
              </a:buClr>
              <a:buSzPts val="1600"/>
              <a:buFont typeface="Arial"/>
              <a:buChar char="–"/>
              <a:defRPr sz="1600"/>
            </a:lvl4pPr>
            <a:lvl5pPr marL="2286000" lvl="4" indent="-330200" algn="l">
              <a:spcBef>
                <a:spcPts val="320"/>
              </a:spcBef>
              <a:spcAft>
                <a:spcPts val="0"/>
              </a:spcAft>
              <a:buClr>
                <a:schemeClr val="dk2"/>
              </a:buClr>
              <a:buSzPts val="1600"/>
              <a:buFont typeface="Arial"/>
              <a:buChar char="»"/>
              <a:defRPr sz="1600"/>
            </a:lvl5pPr>
            <a:lvl6pPr marL="2743200" lvl="5" indent="-330200" algn="l">
              <a:spcBef>
                <a:spcPts val="320"/>
              </a:spcBef>
              <a:spcAft>
                <a:spcPts val="0"/>
              </a:spcAft>
              <a:buClr>
                <a:srgbClr val="5F5F5F"/>
              </a:buClr>
              <a:buSzPts val="1600"/>
              <a:buFont typeface="Arial"/>
              <a:buChar char="»"/>
              <a:defRPr sz="1600"/>
            </a:lvl6pPr>
            <a:lvl7pPr marL="3200400" lvl="6" indent="-330200" algn="l">
              <a:spcBef>
                <a:spcPts val="320"/>
              </a:spcBef>
              <a:spcAft>
                <a:spcPts val="0"/>
              </a:spcAft>
              <a:buClr>
                <a:srgbClr val="5F5F5F"/>
              </a:buClr>
              <a:buSzPts val="1600"/>
              <a:buFont typeface="Arial"/>
              <a:buChar char="»"/>
              <a:defRPr sz="1600"/>
            </a:lvl7pPr>
            <a:lvl8pPr marL="3657600" lvl="7" indent="-330200" algn="l">
              <a:spcBef>
                <a:spcPts val="320"/>
              </a:spcBef>
              <a:spcAft>
                <a:spcPts val="0"/>
              </a:spcAft>
              <a:buClr>
                <a:srgbClr val="5F5F5F"/>
              </a:buClr>
              <a:buSzPts val="1600"/>
              <a:buFont typeface="Arial"/>
              <a:buChar char="»"/>
              <a:defRPr sz="1600"/>
            </a:lvl8pPr>
            <a:lvl9pPr marL="4114800" lvl="8" indent="-330200" algn="l">
              <a:spcBef>
                <a:spcPts val="320"/>
              </a:spcBef>
              <a:spcAft>
                <a:spcPts val="0"/>
              </a:spcAft>
              <a:buClr>
                <a:srgbClr val="5F5F5F"/>
              </a:buClr>
              <a:buSzPts val="1600"/>
              <a:buFont typeface="Arial"/>
              <a:buChar char="»"/>
              <a:defRPr sz="1600"/>
            </a:lvl9pPr>
          </a:lstStyle>
          <a:p>
            <a:endParaRPr/>
          </a:p>
        </p:txBody>
      </p:sp>
      <p:sp>
        <p:nvSpPr>
          <p:cNvPr id="32" name="Google Shape;32;p6"/>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
        <p:nvSpPr>
          <p:cNvPr id="33" name="Google Shape;33;p6"/>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7"/>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
        <p:nvSpPr>
          <p:cNvPr id="38" name="Google Shape;38;p8"/>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457201" y="681022"/>
            <a:ext cx="3008400" cy="871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3575050" y="681023"/>
            <a:ext cx="5111700" cy="39141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2"/>
              </a:buClr>
              <a:buSzPts val="3200"/>
              <a:buFont typeface="Arial"/>
              <a:buChar char="•"/>
              <a:defRPr sz="3200"/>
            </a:lvl1pPr>
            <a:lvl2pPr marL="914400" lvl="1" indent="-406400" algn="l">
              <a:spcBef>
                <a:spcPts val="560"/>
              </a:spcBef>
              <a:spcAft>
                <a:spcPts val="0"/>
              </a:spcAft>
              <a:buClr>
                <a:schemeClr val="dk2"/>
              </a:buClr>
              <a:buSzPts val="2800"/>
              <a:buFont typeface="Arial"/>
              <a:buChar char="–"/>
              <a:defRPr sz="2800"/>
            </a:lvl2pPr>
            <a:lvl3pPr marL="1371600" lvl="2" indent="-381000" algn="l">
              <a:spcBef>
                <a:spcPts val="480"/>
              </a:spcBef>
              <a:spcAft>
                <a:spcPts val="0"/>
              </a:spcAft>
              <a:buClr>
                <a:schemeClr val="dk2"/>
              </a:buClr>
              <a:buSzPts val="2400"/>
              <a:buFont typeface="Arial"/>
              <a:buChar char="•"/>
              <a:defRPr sz="2400"/>
            </a:lvl3pPr>
            <a:lvl4pPr marL="1828800" lvl="3" indent="-355600" algn="l">
              <a:spcBef>
                <a:spcPts val="400"/>
              </a:spcBef>
              <a:spcAft>
                <a:spcPts val="0"/>
              </a:spcAft>
              <a:buClr>
                <a:schemeClr val="dk2"/>
              </a:buClr>
              <a:buSzPts val="2000"/>
              <a:buFont typeface="Arial"/>
              <a:buChar char="–"/>
              <a:defRPr sz="2000"/>
            </a:lvl4pPr>
            <a:lvl5pPr marL="2286000" lvl="4" indent="-355600" algn="l">
              <a:spcBef>
                <a:spcPts val="400"/>
              </a:spcBef>
              <a:spcAft>
                <a:spcPts val="0"/>
              </a:spcAft>
              <a:buClr>
                <a:schemeClr val="dk2"/>
              </a:buClr>
              <a:buSzPts val="2000"/>
              <a:buFont typeface="Arial"/>
              <a:buChar char="»"/>
              <a:defRPr sz="2000"/>
            </a:lvl5pPr>
            <a:lvl6pPr marL="2743200" lvl="5" indent="-355600" algn="l">
              <a:spcBef>
                <a:spcPts val="400"/>
              </a:spcBef>
              <a:spcAft>
                <a:spcPts val="0"/>
              </a:spcAft>
              <a:buClr>
                <a:srgbClr val="5F5F5F"/>
              </a:buClr>
              <a:buSzPts val="2000"/>
              <a:buFont typeface="Arial"/>
              <a:buChar char="»"/>
              <a:defRPr sz="2000"/>
            </a:lvl6pPr>
            <a:lvl7pPr marL="3200400" lvl="6" indent="-355600" algn="l">
              <a:spcBef>
                <a:spcPts val="400"/>
              </a:spcBef>
              <a:spcAft>
                <a:spcPts val="0"/>
              </a:spcAft>
              <a:buClr>
                <a:srgbClr val="5F5F5F"/>
              </a:buClr>
              <a:buSzPts val="2000"/>
              <a:buFont typeface="Arial"/>
              <a:buChar char="»"/>
              <a:defRPr sz="2000"/>
            </a:lvl7pPr>
            <a:lvl8pPr marL="3657600" lvl="7" indent="-355600" algn="l">
              <a:spcBef>
                <a:spcPts val="400"/>
              </a:spcBef>
              <a:spcAft>
                <a:spcPts val="0"/>
              </a:spcAft>
              <a:buClr>
                <a:srgbClr val="5F5F5F"/>
              </a:buClr>
              <a:buSzPts val="2000"/>
              <a:buFont typeface="Arial"/>
              <a:buChar char="»"/>
              <a:defRPr sz="2000"/>
            </a:lvl8pPr>
            <a:lvl9pPr marL="4114800" lvl="8" indent="-355600" algn="l">
              <a:spcBef>
                <a:spcPts val="400"/>
              </a:spcBef>
              <a:spcAft>
                <a:spcPts val="0"/>
              </a:spcAft>
              <a:buClr>
                <a:srgbClr val="5F5F5F"/>
              </a:buClr>
              <a:buSzPts val="2000"/>
              <a:buFont typeface="Arial"/>
              <a:buChar char="»"/>
              <a:defRPr sz="2000"/>
            </a:lvl9pPr>
          </a:lstStyle>
          <a:p>
            <a:endParaRPr/>
          </a:p>
        </p:txBody>
      </p:sp>
      <p:sp>
        <p:nvSpPr>
          <p:cNvPr id="42" name="Google Shape;42;p9"/>
          <p:cNvSpPr txBox="1">
            <a:spLocks noGrp="1"/>
          </p:cNvSpPr>
          <p:nvPr>
            <p:ph type="body" idx="2"/>
          </p:nvPr>
        </p:nvSpPr>
        <p:spPr>
          <a:xfrm>
            <a:off x="457201" y="1552561"/>
            <a:ext cx="3008400" cy="30426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2"/>
              </a:buClr>
              <a:buSzPts val="1400"/>
              <a:buFont typeface="Arial"/>
              <a:buNone/>
              <a:defRPr sz="1400"/>
            </a:lvl1pPr>
            <a:lvl2pPr marL="914400" lvl="1" indent="-228600" algn="l">
              <a:spcBef>
                <a:spcPts val="240"/>
              </a:spcBef>
              <a:spcAft>
                <a:spcPts val="0"/>
              </a:spcAft>
              <a:buClr>
                <a:schemeClr val="dk2"/>
              </a:buClr>
              <a:buSzPts val="1200"/>
              <a:buFont typeface="Arial"/>
              <a:buNone/>
              <a:defRPr sz="1200"/>
            </a:lvl2pPr>
            <a:lvl3pPr marL="1371600" lvl="2" indent="-228600" algn="l">
              <a:spcBef>
                <a:spcPts val="200"/>
              </a:spcBef>
              <a:spcAft>
                <a:spcPts val="0"/>
              </a:spcAft>
              <a:buClr>
                <a:schemeClr val="dk2"/>
              </a:buClr>
              <a:buSzPts val="1000"/>
              <a:buFont typeface="Arial"/>
              <a:buNone/>
              <a:defRPr sz="1000"/>
            </a:lvl3pPr>
            <a:lvl4pPr marL="1828800" lvl="3" indent="-228600" algn="l">
              <a:spcBef>
                <a:spcPts val="180"/>
              </a:spcBef>
              <a:spcAft>
                <a:spcPts val="0"/>
              </a:spcAft>
              <a:buClr>
                <a:schemeClr val="dk2"/>
              </a:buClr>
              <a:buSzPts val="900"/>
              <a:buFont typeface="Arial"/>
              <a:buNone/>
              <a:defRPr sz="900"/>
            </a:lvl4pPr>
            <a:lvl5pPr marL="2286000" lvl="4" indent="-228600" algn="l">
              <a:spcBef>
                <a:spcPts val="180"/>
              </a:spcBef>
              <a:spcAft>
                <a:spcPts val="0"/>
              </a:spcAft>
              <a:buClr>
                <a:schemeClr val="dk2"/>
              </a:buClr>
              <a:buSzPts val="900"/>
              <a:buFont typeface="Arial"/>
              <a:buNone/>
              <a:defRPr sz="900"/>
            </a:lvl5pPr>
            <a:lvl6pPr marL="2743200" lvl="5" indent="-228600" algn="l">
              <a:spcBef>
                <a:spcPts val="180"/>
              </a:spcBef>
              <a:spcAft>
                <a:spcPts val="0"/>
              </a:spcAft>
              <a:buClr>
                <a:srgbClr val="5F5F5F"/>
              </a:buClr>
              <a:buSzPts val="900"/>
              <a:buFont typeface="Arial"/>
              <a:buNone/>
              <a:defRPr sz="900"/>
            </a:lvl6pPr>
            <a:lvl7pPr marL="3200400" lvl="6" indent="-228600" algn="l">
              <a:spcBef>
                <a:spcPts val="180"/>
              </a:spcBef>
              <a:spcAft>
                <a:spcPts val="0"/>
              </a:spcAft>
              <a:buClr>
                <a:srgbClr val="5F5F5F"/>
              </a:buClr>
              <a:buSzPts val="900"/>
              <a:buFont typeface="Arial"/>
              <a:buNone/>
              <a:defRPr sz="900"/>
            </a:lvl7pPr>
            <a:lvl8pPr marL="3657600" lvl="7" indent="-228600" algn="l">
              <a:spcBef>
                <a:spcPts val="180"/>
              </a:spcBef>
              <a:spcAft>
                <a:spcPts val="0"/>
              </a:spcAft>
              <a:buClr>
                <a:srgbClr val="5F5F5F"/>
              </a:buClr>
              <a:buSzPts val="900"/>
              <a:buFont typeface="Arial"/>
              <a:buNone/>
              <a:defRPr sz="900"/>
            </a:lvl8pPr>
            <a:lvl9pPr marL="4114800" lvl="8" indent="-228600" algn="l">
              <a:spcBef>
                <a:spcPts val="180"/>
              </a:spcBef>
              <a:spcAft>
                <a:spcPts val="0"/>
              </a:spcAft>
              <a:buClr>
                <a:srgbClr val="5F5F5F"/>
              </a:buClr>
              <a:buSzPts val="900"/>
              <a:buFont typeface="Arial"/>
              <a:buNone/>
              <a:defRPr sz="900"/>
            </a:lvl9pPr>
          </a:lstStyle>
          <a:p>
            <a:endParaRPr/>
          </a:p>
        </p:txBody>
      </p:sp>
      <p:sp>
        <p:nvSpPr>
          <p:cNvPr id="43" name="Google Shape;43;p9"/>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0"/>
          <p:cNvSpPr>
            <a:spLocks noGrp="1"/>
          </p:cNvSpPr>
          <p:nvPr>
            <p:ph type="pic" idx="2"/>
          </p:nvPr>
        </p:nvSpPr>
        <p:spPr>
          <a:xfrm>
            <a:off x="1792288" y="751943"/>
            <a:ext cx="5486400" cy="27936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2"/>
              </a:buClr>
              <a:buSzPts val="3200"/>
              <a:buFont typeface="Arial"/>
              <a:buNone/>
              <a:defRPr sz="3200" b="0" i="0" u="none" strike="noStrike" cap="none">
                <a:solidFill>
                  <a:schemeClr val="dk2"/>
                </a:solidFill>
                <a:latin typeface="Arial"/>
                <a:ea typeface="Arial"/>
                <a:cs typeface="Arial"/>
                <a:sym typeface="Arial"/>
              </a:defRPr>
            </a:lvl1pPr>
            <a:lvl2pPr marR="0" lvl="1" algn="l" rtl="0">
              <a:spcBef>
                <a:spcPts val="56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l" rtl="0">
              <a:spcBef>
                <a:spcPts val="48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3pPr>
            <a:lvl4pPr marR="0" lvl="3" algn="l" rtl="0">
              <a:spcBef>
                <a:spcPts val="4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4pPr>
            <a:lvl5pPr marR="0" lvl="4" algn="l" rtl="0">
              <a:spcBef>
                <a:spcPts val="4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5pPr>
            <a:lvl6pPr marR="0" lvl="5" algn="l" rtl="0">
              <a:spcBef>
                <a:spcPts val="400"/>
              </a:spcBef>
              <a:spcAft>
                <a:spcPts val="0"/>
              </a:spcAft>
              <a:buClr>
                <a:srgbClr val="5F5F5F"/>
              </a:buClr>
              <a:buSzPts val="2000"/>
              <a:buFont typeface="Arial"/>
              <a:buNone/>
              <a:defRPr sz="2000" b="0" i="0" u="none" strike="noStrike" cap="none">
                <a:solidFill>
                  <a:srgbClr val="5F5F5F"/>
                </a:solidFill>
                <a:latin typeface="Arial"/>
                <a:ea typeface="Arial"/>
                <a:cs typeface="Arial"/>
                <a:sym typeface="Arial"/>
              </a:defRPr>
            </a:lvl6pPr>
            <a:lvl7pPr marR="0" lvl="6" algn="l" rtl="0">
              <a:spcBef>
                <a:spcPts val="400"/>
              </a:spcBef>
              <a:spcAft>
                <a:spcPts val="0"/>
              </a:spcAft>
              <a:buClr>
                <a:srgbClr val="5F5F5F"/>
              </a:buClr>
              <a:buSzPts val="2000"/>
              <a:buFont typeface="Arial"/>
              <a:buNone/>
              <a:defRPr sz="2000" b="0" i="0" u="none" strike="noStrike" cap="none">
                <a:solidFill>
                  <a:srgbClr val="5F5F5F"/>
                </a:solidFill>
                <a:latin typeface="Arial"/>
                <a:ea typeface="Arial"/>
                <a:cs typeface="Arial"/>
                <a:sym typeface="Arial"/>
              </a:defRPr>
            </a:lvl7pPr>
            <a:lvl8pPr marR="0" lvl="7" algn="l" rtl="0">
              <a:spcBef>
                <a:spcPts val="400"/>
              </a:spcBef>
              <a:spcAft>
                <a:spcPts val="0"/>
              </a:spcAft>
              <a:buClr>
                <a:srgbClr val="5F5F5F"/>
              </a:buClr>
              <a:buSzPts val="2000"/>
              <a:buFont typeface="Arial"/>
              <a:buNone/>
              <a:defRPr sz="2000" b="0" i="0" u="none" strike="noStrike" cap="none">
                <a:solidFill>
                  <a:srgbClr val="5F5F5F"/>
                </a:solidFill>
                <a:latin typeface="Arial"/>
                <a:ea typeface="Arial"/>
                <a:cs typeface="Arial"/>
                <a:sym typeface="Arial"/>
              </a:defRPr>
            </a:lvl8pPr>
            <a:lvl9pPr marR="0" lvl="8" algn="l" rtl="0">
              <a:spcBef>
                <a:spcPts val="400"/>
              </a:spcBef>
              <a:spcAft>
                <a:spcPts val="0"/>
              </a:spcAft>
              <a:buClr>
                <a:srgbClr val="5F5F5F"/>
              </a:buClr>
              <a:buSzPts val="2000"/>
              <a:buFont typeface="Arial"/>
              <a:buNone/>
              <a:defRPr sz="2000" b="0" i="0" u="none" strike="noStrike" cap="none">
                <a:solidFill>
                  <a:srgbClr val="5F5F5F"/>
                </a:solidFill>
                <a:latin typeface="Arial"/>
                <a:ea typeface="Arial"/>
                <a:cs typeface="Arial"/>
                <a:sym typeface="Arial"/>
              </a:defRPr>
            </a:lvl9pPr>
          </a:lstStyle>
          <a:p>
            <a:endParaRPr/>
          </a:p>
        </p:txBody>
      </p:sp>
      <p:sp>
        <p:nvSpPr>
          <p:cNvPr id="47" name="Google Shape;47;p10"/>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2"/>
              </a:buClr>
              <a:buSzPts val="1400"/>
              <a:buFont typeface="Arial"/>
              <a:buNone/>
              <a:defRPr sz="1400"/>
            </a:lvl1pPr>
            <a:lvl2pPr marL="914400" lvl="1" indent="-228600" algn="l">
              <a:spcBef>
                <a:spcPts val="240"/>
              </a:spcBef>
              <a:spcAft>
                <a:spcPts val="0"/>
              </a:spcAft>
              <a:buClr>
                <a:schemeClr val="dk2"/>
              </a:buClr>
              <a:buSzPts val="1200"/>
              <a:buFont typeface="Arial"/>
              <a:buNone/>
              <a:defRPr sz="1200"/>
            </a:lvl2pPr>
            <a:lvl3pPr marL="1371600" lvl="2" indent="-228600" algn="l">
              <a:spcBef>
                <a:spcPts val="200"/>
              </a:spcBef>
              <a:spcAft>
                <a:spcPts val="0"/>
              </a:spcAft>
              <a:buClr>
                <a:schemeClr val="dk2"/>
              </a:buClr>
              <a:buSzPts val="1000"/>
              <a:buFont typeface="Arial"/>
              <a:buNone/>
              <a:defRPr sz="1000"/>
            </a:lvl3pPr>
            <a:lvl4pPr marL="1828800" lvl="3" indent="-228600" algn="l">
              <a:spcBef>
                <a:spcPts val="180"/>
              </a:spcBef>
              <a:spcAft>
                <a:spcPts val="0"/>
              </a:spcAft>
              <a:buClr>
                <a:schemeClr val="dk2"/>
              </a:buClr>
              <a:buSzPts val="900"/>
              <a:buFont typeface="Arial"/>
              <a:buNone/>
              <a:defRPr sz="900"/>
            </a:lvl4pPr>
            <a:lvl5pPr marL="2286000" lvl="4" indent="-228600" algn="l">
              <a:spcBef>
                <a:spcPts val="180"/>
              </a:spcBef>
              <a:spcAft>
                <a:spcPts val="0"/>
              </a:spcAft>
              <a:buClr>
                <a:schemeClr val="dk2"/>
              </a:buClr>
              <a:buSzPts val="900"/>
              <a:buFont typeface="Arial"/>
              <a:buNone/>
              <a:defRPr sz="900"/>
            </a:lvl5pPr>
            <a:lvl6pPr marL="2743200" lvl="5" indent="-228600" algn="l">
              <a:spcBef>
                <a:spcPts val="180"/>
              </a:spcBef>
              <a:spcAft>
                <a:spcPts val="0"/>
              </a:spcAft>
              <a:buClr>
                <a:srgbClr val="5F5F5F"/>
              </a:buClr>
              <a:buSzPts val="900"/>
              <a:buFont typeface="Arial"/>
              <a:buNone/>
              <a:defRPr sz="900"/>
            </a:lvl6pPr>
            <a:lvl7pPr marL="3200400" lvl="6" indent="-228600" algn="l">
              <a:spcBef>
                <a:spcPts val="180"/>
              </a:spcBef>
              <a:spcAft>
                <a:spcPts val="0"/>
              </a:spcAft>
              <a:buClr>
                <a:srgbClr val="5F5F5F"/>
              </a:buClr>
              <a:buSzPts val="900"/>
              <a:buFont typeface="Arial"/>
              <a:buNone/>
              <a:defRPr sz="900"/>
            </a:lvl7pPr>
            <a:lvl8pPr marL="3657600" lvl="7" indent="-228600" algn="l">
              <a:spcBef>
                <a:spcPts val="180"/>
              </a:spcBef>
              <a:spcAft>
                <a:spcPts val="0"/>
              </a:spcAft>
              <a:buClr>
                <a:srgbClr val="5F5F5F"/>
              </a:buClr>
              <a:buSzPts val="900"/>
              <a:buFont typeface="Arial"/>
              <a:buNone/>
              <a:defRPr sz="900"/>
            </a:lvl8pPr>
            <a:lvl9pPr marL="4114800" lvl="8" indent="-228600" algn="l">
              <a:spcBef>
                <a:spcPts val="180"/>
              </a:spcBef>
              <a:spcAft>
                <a:spcPts val="0"/>
              </a:spcAft>
              <a:buClr>
                <a:srgbClr val="5F5F5F"/>
              </a:buClr>
              <a:buSzPts val="900"/>
              <a:buFont typeface="Arial"/>
              <a:buNone/>
              <a:defRPr sz="900"/>
            </a:lvl9pPr>
          </a:lstStyle>
          <a:p>
            <a:endParaRPr/>
          </a:p>
        </p:txBody>
      </p:sp>
      <p:sp>
        <p:nvSpPr>
          <p:cNvPr id="48" name="Google Shape;48;p10"/>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0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393650"/>
            <a:ext cx="8229600" cy="3184800"/>
          </a:xfrm>
          <a:prstGeom prst="rect">
            <a:avLst/>
          </a:prstGeom>
          <a:noFill/>
          <a:ln>
            <a:noFill/>
          </a:ln>
        </p:spPr>
        <p:txBody>
          <a:bodyPr spcFirstLastPara="1" wrap="square" lIns="91425" tIns="45700" rIns="91425" bIns="45700" anchor="t" anchorCtr="0">
            <a:noAutofit/>
          </a:bodyPr>
          <a:lstStyle>
            <a:lvl1pPr marL="457200" marR="0" lvl="0" indent="-368300" algn="l" rtl="0">
              <a:spcBef>
                <a:spcPts val="440"/>
              </a:spcBef>
              <a:spcAft>
                <a:spcPts val="0"/>
              </a:spcAft>
              <a:buClr>
                <a:schemeClr val="dk2"/>
              </a:buClr>
              <a:buSzPts val="2200"/>
              <a:buFont typeface="Arial"/>
              <a:buChar char="•"/>
              <a:defRPr sz="2200" b="0"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2pPr>
            <a:lvl3pPr marL="1371600" marR="0" lvl="2" indent="-330200" algn="l" rtl="0">
              <a:spcBef>
                <a:spcPts val="320"/>
              </a:spcBef>
              <a:spcAft>
                <a:spcPts val="0"/>
              </a:spcAft>
              <a:buClr>
                <a:schemeClr val="dk2"/>
              </a:buClr>
              <a:buSzPts val="1600"/>
              <a:buFont typeface="Arial"/>
              <a:buChar char="•"/>
              <a:defRPr sz="1600" b="0" i="0" u="none" strike="noStrike" cap="none">
                <a:solidFill>
                  <a:schemeClr val="dk2"/>
                </a:solidFill>
                <a:latin typeface="Arial"/>
                <a:ea typeface="Arial"/>
                <a:cs typeface="Arial"/>
                <a:sym typeface="Arial"/>
              </a:defRPr>
            </a:lvl3pPr>
            <a:lvl4pPr marL="1828800" marR="0" lvl="3" indent="-317500" algn="l" rtl="0">
              <a:spcBef>
                <a:spcPts val="28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spcBef>
                <a:spcPts val="28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spcBef>
                <a:spcPts val="280"/>
              </a:spcBef>
              <a:spcAft>
                <a:spcPts val="0"/>
              </a:spcAft>
              <a:buClr>
                <a:srgbClr val="5F5F5F"/>
              </a:buClr>
              <a:buSzPts val="1400"/>
              <a:buFont typeface="Arial"/>
              <a:buChar char="»"/>
              <a:defRPr sz="1400" b="0" i="0" u="none" strike="noStrike" cap="none">
                <a:solidFill>
                  <a:srgbClr val="5F5F5F"/>
                </a:solidFill>
                <a:latin typeface="Arial"/>
                <a:ea typeface="Arial"/>
                <a:cs typeface="Arial"/>
                <a:sym typeface="Arial"/>
              </a:defRPr>
            </a:lvl6pPr>
            <a:lvl7pPr marL="3200400" marR="0" lvl="6" indent="-317500" algn="l" rtl="0">
              <a:spcBef>
                <a:spcPts val="280"/>
              </a:spcBef>
              <a:spcAft>
                <a:spcPts val="0"/>
              </a:spcAft>
              <a:buClr>
                <a:srgbClr val="5F5F5F"/>
              </a:buClr>
              <a:buSzPts val="1400"/>
              <a:buFont typeface="Arial"/>
              <a:buChar char="»"/>
              <a:defRPr sz="1400" b="0" i="0" u="none" strike="noStrike" cap="none">
                <a:solidFill>
                  <a:srgbClr val="5F5F5F"/>
                </a:solidFill>
                <a:latin typeface="Arial"/>
                <a:ea typeface="Arial"/>
                <a:cs typeface="Arial"/>
                <a:sym typeface="Arial"/>
              </a:defRPr>
            </a:lvl7pPr>
            <a:lvl8pPr marL="3657600" marR="0" lvl="7" indent="-317500" algn="l" rtl="0">
              <a:spcBef>
                <a:spcPts val="280"/>
              </a:spcBef>
              <a:spcAft>
                <a:spcPts val="0"/>
              </a:spcAft>
              <a:buClr>
                <a:srgbClr val="5F5F5F"/>
              </a:buClr>
              <a:buSzPts val="1400"/>
              <a:buFont typeface="Arial"/>
              <a:buChar char="»"/>
              <a:defRPr sz="1400" b="0" i="0" u="none" strike="noStrike" cap="none">
                <a:solidFill>
                  <a:srgbClr val="5F5F5F"/>
                </a:solidFill>
                <a:latin typeface="Arial"/>
                <a:ea typeface="Arial"/>
                <a:cs typeface="Arial"/>
                <a:sym typeface="Arial"/>
              </a:defRPr>
            </a:lvl8pPr>
            <a:lvl9pPr marL="4114800" marR="0" lvl="8" indent="-317500" algn="l" rtl="0">
              <a:spcBef>
                <a:spcPts val="280"/>
              </a:spcBef>
              <a:spcAft>
                <a:spcPts val="0"/>
              </a:spcAft>
              <a:buClr>
                <a:srgbClr val="5F5F5F"/>
              </a:buClr>
              <a:buSzPts val="1400"/>
              <a:buFont typeface="Arial"/>
              <a:buChar char="»"/>
              <a:defRPr sz="1400" b="0" i="0" u="none" strike="noStrike" cap="none">
                <a:solidFill>
                  <a:srgbClr val="5F5F5F"/>
                </a:solidFill>
                <a:latin typeface="Arial"/>
                <a:ea typeface="Arial"/>
                <a:cs typeface="Arial"/>
                <a:sym typeface="Arial"/>
              </a:defRPr>
            </a:lvl9pPr>
          </a:lstStyle>
          <a:p>
            <a:endParaRPr/>
          </a:p>
        </p:txBody>
      </p:sp>
      <p:pic>
        <p:nvPicPr>
          <p:cNvPr id="8" name="Google Shape;8;p1"/>
          <p:cNvPicPr preferRelativeResize="0"/>
          <p:nvPr/>
        </p:nvPicPr>
        <p:blipFill rotWithShape="1">
          <a:blip r:embed="rId14">
            <a:alphaModFix/>
          </a:blip>
          <a:srcRect/>
          <a:stretch/>
        </p:blipFill>
        <p:spPr>
          <a:xfrm>
            <a:off x="281057" y="110767"/>
            <a:ext cx="1398182" cy="378386"/>
          </a:xfrm>
          <a:prstGeom prst="rect">
            <a:avLst/>
          </a:prstGeom>
          <a:noFill/>
          <a:ln>
            <a:noFill/>
          </a:ln>
        </p:spPr>
      </p:pic>
      <p:cxnSp>
        <p:nvCxnSpPr>
          <p:cNvPr id="9" name="Google Shape;9;p1"/>
          <p:cNvCxnSpPr/>
          <p:nvPr/>
        </p:nvCxnSpPr>
        <p:spPr>
          <a:xfrm>
            <a:off x="0" y="533399"/>
            <a:ext cx="9144000" cy="6300"/>
          </a:xfrm>
          <a:prstGeom prst="straightConnector1">
            <a:avLst/>
          </a:prstGeom>
          <a:noFill/>
          <a:ln w="9525" cap="flat" cmpd="sng">
            <a:solidFill>
              <a:srgbClr val="BFBFB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685800" y="1798339"/>
            <a:ext cx="7772400" cy="1102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2200"/>
              <a:t>The Return of Information Technology Investment</a:t>
            </a:r>
            <a:endParaRPr sz="2200"/>
          </a:p>
          <a:p>
            <a:pPr marL="0" lvl="0" indent="0" algn="ctr" rtl="0">
              <a:spcBef>
                <a:spcPts val="0"/>
              </a:spcBef>
              <a:spcAft>
                <a:spcPts val="0"/>
              </a:spcAft>
              <a:buNone/>
            </a:pPr>
            <a:r>
              <a:rPr lang="en" sz="2200"/>
              <a:t>in Nonprofit Organizations</a:t>
            </a:r>
            <a:endParaRPr sz="2200"/>
          </a:p>
        </p:txBody>
      </p:sp>
      <p:sp>
        <p:nvSpPr>
          <p:cNvPr id="66" name="Google Shape;66;p14"/>
          <p:cNvSpPr txBox="1">
            <a:spLocks noGrp="1"/>
          </p:cNvSpPr>
          <p:nvPr>
            <p:ph type="subTitle" idx="1"/>
          </p:nvPr>
        </p:nvSpPr>
        <p:spPr>
          <a:xfrm>
            <a:off x="1371600" y="3115170"/>
            <a:ext cx="6400800" cy="1314300"/>
          </a:xfrm>
          <a:prstGeom prst="rect">
            <a:avLst/>
          </a:prstGeom>
        </p:spPr>
        <p:txBody>
          <a:bodyPr spcFirstLastPara="1" wrap="square" lIns="91425" tIns="45700" rIns="91425" bIns="45700" anchor="t" anchorCtr="0">
            <a:noAutofit/>
          </a:bodyPr>
          <a:lstStyle/>
          <a:p>
            <a:pPr marL="0" lvl="0" indent="0" algn="ctr" rtl="0">
              <a:spcBef>
                <a:spcPts val="600"/>
              </a:spcBef>
              <a:spcAft>
                <a:spcPts val="0"/>
              </a:spcAft>
              <a:buNone/>
            </a:pPr>
            <a:r>
              <a:rPr lang="en" sz="1200" dirty="0"/>
              <a:t>Hanjin Mao</a:t>
            </a:r>
            <a:endParaRPr sz="1200" dirty="0"/>
          </a:p>
          <a:p>
            <a:pPr marL="0" lvl="0" indent="0" algn="ctr" rtl="0">
              <a:spcBef>
                <a:spcPts val="600"/>
              </a:spcBef>
              <a:spcAft>
                <a:spcPts val="0"/>
              </a:spcAft>
              <a:buNone/>
            </a:pPr>
            <a:r>
              <a:rPr lang="en" sz="1200" dirty="0"/>
              <a:t>Rutgers University - Newark</a:t>
            </a:r>
            <a:endParaRPr sz="1200" dirty="0"/>
          </a:p>
          <a:p>
            <a:pPr marL="0" lvl="0" indent="0" algn="ctr" rtl="0">
              <a:spcBef>
                <a:spcPts val="600"/>
              </a:spcBef>
              <a:spcAft>
                <a:spcPts val="0"/>
              </a:spcAft>
              <a:buNone/>
            </a:pPr>
            <a:endParaRPr sz="1200" dirty="0"/>
          </a:p>
          <a:p>
            <a:pPr marL="0" lvl="0" indent="0" algn="ctr" rtl="0">
              <a:spcBef>
                <a:spcPts val="600"/>
              </a:spcBef>
              <a:spcAft>
                <a:spcPts val="0"/>
              </a:spcAft>
              <a:buClr>
                <a:schemeClr val="dk1"/>
              </a:buClr>
              <a:buSzPts val="1100"/>
              <a:buFont typeface="Arial"/>
              <a:buNone/>
            </a:pPr>
            <a:r>
              <a:rPr lang="en" sz="1200" dirty="0"/>
              <a:t>The 10th Sino-US International Conference on Public Administration</a:t>
            </a:r>
            <a:endParaRPr sz="1200" dirty="0"/>
          </a:p>
          <a:p>
            <a:pPr marL="0" lvl="0" indent="0" algn="ctr" rtl="0">
              <a:spcBef>
                <a:spcPts val="600"/>
              </a:spcBef>
              <a:spcAft>
                <a:spcPts val="0"/>
              </a:spcAft>
              <a:buNone/>
            </a:pPr>
            <a:r>
              <a:rPr lang="en" sz="1200" dirty="0"/>
              <a:t>Sep 25th, 2021</a:t>
            </a: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aphicFrame>
        <p:nvGraphicFramePr>
          <p:cNvPr id="119" name="Google Shape;119;p23"/>
          <p:cNvGraphicFramePr/>
          <p:nvPr>
            <p:extLst>
              <p:ext uri="{D42A27DB-BD31-4B8C-83A1-F6EECF244321}">
                <p14:modId xmlns:p14="http://schemas.microsoft.com/office/powerpoint/2010/main" val="1457625960"/>
              </p:ext>
            </p:extLst>
          </p:nvPr>
        </p:nvGraphicFramePr>
        <p:xfrm>
          <a:off x="634275" y="114917"/>
          <a:ext cx="8356000" cy="4974875"/>
        </p:xfrm>
        <a:graphic>
          <a:graphicData uri="http://schemas.openxmlformats.org/drawingml/2006/table">
            <a:tbl>
              <a:tblPr>
                <a:noFill/>
                <a:tableStyleId>{AD60F7CC-27BE-49CC-8630-D5AAB620E2F1}</a:tableStyleId>
              </a:tblPr>
              <a:tblGrid>
                <a:gridCol w="2568850">
                  <a:extLst>
                    <a:ext uri="{9D8B030D-6E8A-4147-A177-3AD203B41FA5}">
                      <a16:colId xmlns:a16="http://schemas.microsoft.com/office/drawing/2014/main" val="20000"/>
                    </a:ext>
                  </a:extLst>
                </a:gridCol>
                <a:gridCol w="964525">
                  <a:extLst>
                    <a:ext uri="{9D8B030D-6E8A-4147-A177-3AD203B41FA5}">
                      <a16:colId xmlns:a16="http://schemas.microsoft.com/office/drawing/2014/main" val="20001"/>
                    </a:ext>
                  </a:extLst>
                </a:gridCol>
                <a:gridCol w="964525">
                  <a:extLst>
                    <a:ext uri="{9D8B030D-6E8A-4147-A177-3AD203B41FA5}">
                      <a16:colId xmlns:a16="http://schemas.microsoft.com/office/drawing/2014/main" val="20002"/>
                    </a:ext>
                  </a:extLst>
                </a:gridCol>
                <a:gridCol w="964525">
                  <a:extLst>
                    <a:ext uri="{9D8B030D-6E8A-4147-A177-3AD203B41FA5}">
                      <a16:colId xmlns:a16="http://schemas.microsoft.com/office/drawing/2014/main" val="20003"/>
                    </a:ext>
                  </a:extLst>
                </a:gridCol>
                <a:gridCol w="839925">
                  <a:extLst>
                    <a:ext uri="{9D8B030D-6E8A-4147-A177-3AD203B41FA5}">
                      <a16:colId xmlns:a16="http://schemas.microsoft.com/office/drawing/2014/main" val="20004"/>
                    </a:ext>
                  </a:extLst>
                </a:gridCol>
                <a:gridCol w="1089125">
                  <a:extLst>
                    <a:ext uri="{9D8B030D-6E8A-4147-A177-3AD203B41FA5}">
                      <a16:colId xmlns:a16="http://schemas.microsoft.com/office/drawing/2014/main" val="20005"/>
                    </a:ext>
                  </a:extLst>
                </a:gridCol>
                <a:gridCol w="964525">
                  <a:extLst>
                    <a:ext uri="{9D8B030D-6E8A-4147-A177-3AD203B41FA5}">
                      <a16:colId xmlns:a16="http://schemas.microsoft.com/office/drawing/2014/main" val="20006"/>
                    </a:ext>
                  </a:extLst>
                </a:gridCol>
              </a:tblGrid>
              <a:tr h="220775">
                <a:tc>
                  <a:txBody>
                    <a:bodyPr/>
                    <a:lstStyle/>
                    <a:p>
                      <a:pPr marL="0" lvl="0" indent="0" algn="l"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gridSpan="2">
                  <a:txBody>
                    <a:bodyPr/>
                    <a:lstStyle/>
                    <a:p>
                      <a:pPr marL="0" lvl="0" indent="0" algn="ctr" rtl="0">
                        <a:lnSpc>
                          <a:spcPct val="100000"/>
                        </a:lnSpc>
                        <a:spcBef>
                          <a:spcPts val="0"/>
                        </a:spcBef>
                        <a:spcAft>
                          <a:spcPts val="0"/>
                        </a:spcAft>
                        <a:buNone/>
                      </a:pPr>
                      <a:r>
                        <a:rPr lang="en" sz="1000" b="1"/>
                        <a:t>Total Revenue</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hMerge="1">
                  <a:txBody>
                    <a:bodyPr/>
                    <a:lstStyle/>
                    <a:p>
                      <a:endParaRPr lang="en-US"/>
                    </a:p>
                  </a:txBody>
                  <a:tcPr/>
                </a:tc>
                <a:tc gridSpan="2">
                  <a:txBody>
                    <a:bodyPr/>
                    <a:lstStyle/>
                    <a:p>
                      <a:pPr marL="0" lvl="0" indent="0" algn="ctr" rtl="0">
                        <a:lnSpc>
                          <a:spcPct val="100000"/>
                        </a:lnSpc>
                        <a:spcBef>
                          <a:spcPts val="0"/>
                        </a:spcBef>
                        <a:spcAft>
                          <a:spcPts val="0"/>
                        </a:spcAft>
                        <a:buNone/>
                      </a:pPr>
                      <a:r>
                        <a:rPr lang="en" sz="1000" b="1"/>
                        <a:t>Total Donation</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hMerge="1">
                  <a:txBody>
                    <a:bodyPr/>
                    <a:lstStyle/>
                    <a:p>
                      <a:endParaRPr lang="en-US"/>
                    </a:p>
                  </a:txBody>
                  <a:tcPr/>
                </a:tc>
                <a:tc gridSpan="2">
                  <a:txBody>
                    <a:bodyPr/>
                    <a:lstStyle/>
                    <a:p>
                      <a:pPr marL="0" lvl="0" indent="0" algn="ctr" rtl="0">
                        <a:lnSpc>
                          <a:spcPct val="100000"/>
                        </a:lnSpc>
                        <a:spcBef>
                          <a:spcPts val="0"/>
                        </a:spcBef>
                        <a:spcAft>
                          <a:spcPts val="0"/>
                        </a:spcAft>
                        <a:buNone/>
                      </a:pPr>
                      <a:r>
                        <a:rPr lang="en" sz="1000" b="1"/>
                        <a:t>Total Program Service Revenue</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205825">
                <a:tc>
                  <a:txBody>
                    <a:bodyPr/>
                    <a:lstStyle/>
                    <a:p>
                      <a:pPr marL="0" lvl="0" indent="0" algn="l"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(1)</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(4)</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(5)</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(6)</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1"/>
                  </a:ext>
                </a:extLst>
              </a:tr>
              <a:tr h="205825">
                <a:tc>
                  <a:txBody>
                    <a:bodyPr/>
                    <a:lstStyle/>
                    <a:p>
                      <a:pPr marL="0" lvl="0" indent="0" algn="l" rtl="0">
                        <a:lnSpc>
                          <a:spcPct val="100000"/>
                        </a:lnSpc>
                        <a:spcBef>
                          <a:spcPts val="0"/>
                        </a:spcBef>
                        <a:spcAft>
                          <a:spcPts val="0"/>
                        </a:spcAft>
                        <a:buNone/>
                      </a:pPr>
                      <a:r>
                        <a:rPr lang="en" sz="1000"/>
                        <a:t>Total IT Expense_t-1</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4.184***</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0.223***</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3.757***</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2"/>
                  </a:ext>
                </a:extLst>
              </a:tr>
              <a:tr h="205825">
                <a:tc>
                  <a:txBody>
                    <a:bodyPr/>
                    <a:lstStyle/>
                    <a:p>
                      <a:pPr marL="0" lvl="0" indent="0" algn="l" rtl="0">
                        <a:lnSpc>
                          <a:spcPct val="100000"/>
                        </a:lnSpc>
                        <a:spcBef>
                          <a:spcPts val="0"/>
                        </a:spcBef>
                        <a:spcAft>
                          <a:spcPts val="0"/>
                        </a:spcAft>
                        <a:buNone/>
                      </a:pPr>
                      <a:r>
                        <a:rPr lang="en" sz="1000"/>
                        <a:t>Program Service IT Expense_t-1</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3.697***</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0.254***</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3.157***</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3"/>
                  </a:ext>
                </a:extLst>
              </a:tr>
              <a:tr h="220775">
                <a:tc>
                  <a:txBody>
                    <a:bodyPr/>
                    <a:lstStyle/>
                    <a:p>
                      <a:pPr marL="0" lvl="0" indent="0" algn="l" rtl="0">
                        <a:lnSpc>
                          <a:spcPct val="100000"/>
                        </a:lnSpc>
                        <a:spcBef>
                          <a:spcPts val="0"/>
                        </a:spcBef>
                        <a:spcAft>
                          <a:spcPts val="0"/>
                        </a:spcAft>
                        <a:buNone/>
                      </a:pPr>
                      <a:r>
                        <a:rPr lang="en" sz="1000"/>
                        <a:t>Management and General IT Expense_t-1</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5.841***</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-0.191**</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6.065***</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4"/>
                  </a:ext>
                </a:extLst>
              </a:tr>
              <a:tr h="205825">
                <a:tc>
                  <a:txBody>
                    <a:bodyPr/>
                    <a:lstStyle/>
                    <a:p>
                      <a:pPr marL="0" lvl="0" indent="0" algn="l" rtl="0">
                        <a:lnSpc>
                          <a:spcPct val="100000"/>
                        </a:lnSpc>
                        <a:spcBef>
                          <a:spcPts val="0"/>
                        </a:spcBef>
                        <a:spcAft>
                          <a:spcPts val="0"/>
                        </a:spcAft>
                        <a:buNone/>
                      </a:pPr>
                      <a:r>
                        <a:rPr lang="en" sz="1000"/>
                        <a:t>Fundraising IT Expense_t-1</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33.152***</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47.838***</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-11.612**</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5"/>
                  </a:ext>
                </a:extLst>
              </a:tr>
              <a:tr h="190500">
                <a:tc>
                  <a:txBody>
                    <a:bodyPr/>
                    <a:lstStyle/>
                    <a:p>
                      <a:pPr marL="0" lvl="0" indent="0" algn="l"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6"/>
                  </a:ext>
                </a:extLst>
              </a:tr>
              <a:tr h="195200">
                <a:tc>
                  <a:txBody>
                    <a:bodyPr/>
                    <a:lstStyle/>
                    <a:p>
                      <a:pPr marL="0" lvl="0" indent="0" algn="l" rtl="0">
                        <a:lnSpc>
                          <a:spcPct val="100000"/>
                        </a:lnSpc>
                        <a:spcBef>
                          <a:spcPts val="0"/>
                        </a:spcBef>
                        <a:spcAft>
                          <a:spcPts val="0"/>
                        </a:spcAft>
                        <a:buNone/>
                      </a:pPr>
                      <a:r>
                        <a:rPr lang="en" sz="1000"/>
                        <a:t>Total Asset_t</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0.140***</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0.136***</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0.019***</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0.016***</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0.072***</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0.071***</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7"/>
                  </a:ext>
                </a:extLst>
              </a:tr>
              <a:tr h="195200">
                <a:tc>
                  <a:txBody>
                    <a:bodyPr/>
                    <a:lstStyle/>
                    <a:p>
                      <a:pPr marL="0" lvl="0" indent="0" algn="l" rtl="0">
                        <a:lnSpc>
                          <a:spcPct val="100000"/>
                        </a:lnSpc>
                        <a:spcBef>
                          <a:spcPts val="0"/>
                        </a:spcBef>
                        <a:spcAft>
                          <a:spcPts val="0"/>
                        </a:spcAft>
                        <a:buNone/>
                      </a:pPr>
                      <a:r>
                        <a:rPr lang="en" sz="1000"/>
                        <a:t>Age_t</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61085.25</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65159.89</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-9902.141</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-12721.17</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62840.500*</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70377.26*</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8"/>
                  </a:ext>
                </a:extLst>
              </a:tr>
              <a:tr h="195200">
                <a:tc>
                  <a:txBody>
                    <a:bodyPr/>
                    <a:lstStyle/>
                    <a:p>
                      <a:pPr marL="0" lvl="0" indent="0" algn="l" rtl="0">
                        <a:lnSpc>
                          <a:spcPct val="100000"/>
                        </a:lnSpc>
                        <a:spcBef>
                          <a:spcPts val="0"/>
                        </a:spcBef>
                        <a:spcAft>
                          <a:spcPts val="0"/>
                        </a:spcAft>
                        <a:buNone/>
                      </a:pPr>
                      <a:r>
                        <a:rPr lang="en" sz="1000"/>
                        <a:t>Number of Employees_t</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19604.86***</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19705.81***</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2095.724***</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2077.605***</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17997.930***</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18131.95 ***</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09"/>
                  </a:ext>
                </a:extLst>
              </a:tr>
              <a:tr h="190500">
                <a:tc>
                  <a:txBody>
                    <a:bodyPr/>
                    <a:lstStyle/>
                    <a:p>
                      <a:pPr marL="0" lvl="0" indent="0" algn="l"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0"/>
                  </a:ext>
                </a:extLst>
              </a:tr>
              <a:tr h="195200">
                <a:tc>
                  <a:txBody>
                    <a:bodyPr/>
                    <a:lstStyle/>
                    <a:p>
                      <a:pPr marL="0" lvl="0" indent="0" algn="l" rtl="0">
                        <a:lnSpc>
                          <a:spcPct val="100000"/>
                        </a:lnSpc>
                        <a:spcBef>
                          <a:spcPts val="0"/>
                        </a:spcBef>
                        <a:spcAft>
                          <a:spcPts val="0"/>
                        </a:spcAft>
                        <a:buNone/>
                      </a:pPr>
                      <a:r>
                        <a:rPr lang="en" sz="1000"/>
                        <a:t>Art</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366790.6</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407633.6</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-129155.5</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-95423.68</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31260.22</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43642.75</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1"/>
                  </a:ext>
                </a:extLst>
              </a:tr>
              <a:tr h="195200">
                <a:tc>
                  <a:txBody>
                    <a:bodyPr/>
                    <a:lstStyle/>
                    <a:p>
                      <a:pPr marL="0" lvl="0" indent="0" algn="l" rtl="0">
                        <a:lnSpc>
                          <a:spcPct val="100000"/>
                        </a:lnSpc>
                        <a:spcBef>
                          <a:spcPts val="0"/>
                        </a:spcBef>
                        <a:spcAft>
                          <a:spcPts val="0"/>
                        </a:spcAft>
                        <a:buNone/>
                      </a:pPr>
                      <a:r>
                        <a:rPr lang="en" sz="1000"/>
                        <a:t>Education</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-1097635*</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-1029501*</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-358729.4</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-238900.5</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-2425930***</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-2470036***</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2"/>
                  </a:ext>
                </a:extLst>
              </a:tr>
              <a:tr h="195200">
                <a:tc>
                  <a:txBody>
                    <a:bodyPr/>
                    <a:lstStyle/>
                    <a:p>
                      <a:pPr marL="0" lvl="0" indent="0" algn="l" rtl="0">
                        <a:lnSpc>
                          <a:spcPct val="100000"/>
                        </a:lnSpc>
                        <a:spcBef>
                          <a:spcPts val="0"/>
                        </a:spcBef>
                        <a:spcAft>
                          <a:spcPts val="0"/>
                        </a:spcAft>
                        <a:buNone/>
                      </a:pPr>
                      <a:r>
                        <a:rPr lang="en" sz="1000"/>
                        <a:t>Environmental and Animals</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-778042</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-683227.9</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-988887.5</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-823895.2</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-223268.5</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-282852.7</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3"/>
                  </a:ext>
                </a:extLst>
              </a:tr>
              <a:tr h="195200">
                <a:tc>
                  <a:txBody>
                    <a:bodyPr/>
                    <a:lstStyle/>
                    <a:p>
                      <a:pPr marL="0" lvl="0" indent="0" algn="l" rtl="0">
                        <a:lnSpc>
                          <a:spcPct val="100000"/>
                        </a:lnSpc>
                        <a:spcBef>
                          <a:spcPts val="0"/>
                        </a:spcBef>
                        <a:spcAft>
                          <a:spcPts val="0"/>
                        </a:spcAft>
                        <a:buNone/>
                      </a:pPr>
                      <a:r>
                        <a:rPr lang="en" sz="1000"/>
                        <a:t>Health</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-7833841***</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-7883705***</a:t>
                      </a:r>
                      <a:endParaRPr sz="1000" b="1"/>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-679780.7**</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-681372.3**</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-8500333***</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-8555790***</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4"/>
                  </a:ext>
                </a:extLst>
              </a:tr>
              <a:tr h="195200">
                <a:tc>
                  <a:txBody>
                    <a:bodyPr/>
                    <a:lstStyle/>
                    <a:p>
                      <a:pPr marL="0" lvl="0" indent="0" algn="l" rtl="0">
                        <a:lnSpc>
                          <a:spcPct val="100000"/>
                        </a:lnSpc>
                        <a:spcBef>
                          <a:spcPts val="0"/>
                        </a:spcBef>
                        <a:spcAft>
                          <a:spcPts val="0"/>
                        </a:spcAft>
                        <a:buNone/>
                      </a:pPr>
                      <a:r>
                        <a:rPr lang="en" sz="1000"/>
                        <a:t>Human Service</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-664808.4</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-634408.8</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-368125.5</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-330258.9</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-333609.2</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-337394.7</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5"/>
                  </a:ext>
                </a:extLst>
              </a:tr>
              <a:tr h="195200">
                <a:tc>
                  <a:txBody>
                    <a:bodyPr/>
                    <a:lstStyle/>
                    <a:p>
                      <a:pPr marL="0" lvl="0" indent="0" algn="l" rtl="0">
                        <a:lnSpc>
                          <a:spcPct val="100000"/>
                        </a:lnSpc>
                        <a:spcBef>
                          <a:spcPts val="0"/>
                        </a:spcBef>
                        <a:spcAft>
                          <a:spcPts val="0"/>
                        </a:spcAft>
                        <a:buNone/>
                      </a:pPr>
                      <a:r>
                        <a:rPr lang="en" sz="1000"/>
                        <a:t>International, Foreign Affairs</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-1032192</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-976652</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-2490243**</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-2483381**</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752848.8</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809434.9</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6"/>
                  </a:ext>
                </a:extLst>
              </a:tr>
              <a:tr h="195200">
                <a:tc>
                  <a:txBody>
                    <a:bodyPr/>
                    <a:lstStyle/>
                    <a:p>
                      <a:pPr marL="0" lvl="0" indent="0" algn="l" rtl="0">
                        <a:lnSpc>
                          <a:spcPct val="100000"/>
                        </a:lnSpc>
                        <a:spcBef>
                          <a:spcPts val="0"/>
                        </a:spcBef>
                        <a:spcAft>
                          <a:spcPts val="0"/>
                        </a:spcAft>
                        <a:buNone/>
                      </a:pPr>
                      <a:r>
                        <a:rPr lang="en" sz="1000"/>
                        <a:t>Public, Societal Benefit</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254746</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258823.6</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-626909.6*</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-608346.1*</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480498.2</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466250.6</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7"/>
                  </a:ext>
                </a:extLst>
              </a:tr>
              <a:tr h="195200">
                <a:tc>
                  <a:txBody>
                    <a:bodyPr/>
                    <a:lstStyle/>
                    <a:p>
                      <a:pPr marL="0" lvl="0" indent="0" algn="l" rtl="0">
                        <a:lnSpc>
                          <a:spcPct val="100000"/>
                        </a:lnSpc>
                        <a:spcBef>
                          <a:spcPts val="0"/>
                        </a:spcBef>
                        <a:spcAft>
                          <a:spcPts val="0"/>
                        </a:spcAft>
                        <a:buNone/>
                      </a:pPr>
                      <a:r>
                        <a:rPr lang="en" sz="1000"/>
                        <a:t>Religion Related</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-246938.9</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-229457</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-355207.5</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-323281</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-217856.5</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-230376.2</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8"/>
                  </a:ext>
                </a:extLst>
              </a:tr>
              <a:tr h="195200">
                <a:tc>
                  <a:txBody>
                    <a:bodyPr/>
                    <a:lstStyle/>
                    <a:p>
                      <a:pPr marL="0" lvl="0" indent="0" algn="l" rtl="0">
                        <a:lnSpc>
                          <a:spcPct val="100000"/>
                        </a:lnSpc>
                        <a:spcBef>
                          <a:spcPts val="0"/>
                        </a:spcBef>
                        <a:spcAft>
                          <a:spcPts val="0"/>
                        </a:spcAft>
                        <a:buNone/>
                      </a:pPr>
                      <a:r>
                        <a:rPr lang="en" sz="1000"/>
                        <a:t>Mutual/Membership Benefit</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-1969202</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-1972859</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-95814.77</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-102448.1</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-2453978*</a:t>
                      </a:r>
                      <a:endParaRPr sz="1000" b="1"/>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b="1"/>
                        <a:t>-2451406*</a:t>
                      </a:r>
                      <a:endParaRPr sz="1000" b="1"/>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19"/>
                  </a:ext>
                </a:extLst>
              </a:tr>
              <a:tr h="195200">
                <a:tc>
                  <a:txBody>
                    <a:bodyPr/>
                    <a:lstStyle/>
                    <a:p>
                      <a:pPr marL="0" lvl="0" indent="0" algn="l"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20"/>
                  </a:ext>
                </a:extLst>
              </a:tr>
              <a:tr h="195200">
                <a:tc>
                  <a:txBody>
                    <a:bodyPr/>
                    <a:lstStyle/>
                    <a:p>
                      <a:pPr marL="0" lvl="0" indent="0" algn="l" rtl="0">
                        <a:lnSpc>
                          <a:spcPct val="100000"/>
                        </a:lnSpc>
                        <a:spcBef>
                          <a:spcPts val="0"/>
                        </a:spcBef>
                        <a:spcAft>
                          <a:spcPts val="0"/>
                        </a:spcAft>
                        <a:buNone/>
                      </a:pPr>
                      <a:r>
                        <a:rPr lang="en" sz="1000"/>
                        <a:t>N of Obs</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58,068</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58,068</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58,068</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58,068</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58,068</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58,068</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21"/>
                  </a:ext>
                </a:extLst>
              </a:tr>
              <a:tr h="195200">
                <a:tc>
                  <a:txBody>
                    <a:bodyPr/>
                    <a:lstStyle/>
                    <a:p>
                      <a:pPr marL="0" lvl="0" indent="0" algn="l" rtl="0">
                        <a:lnSpc>
                          <a:spcPct val="100000"/>
                        </a:lnSpc>
                        <a:spcBef>
                          <a:spcPts val="0"/>
                        </a:spcBef>
                        <a:spcAft>
                          <a:spcPts val="0"/>
                        </a:spcAft>
                        <a:buNone/>
                      </a:pPr>
                      <a:r>
                        <a:rPr lang="en" sz="1000"/>
                        <a:t>N of Groups (orgs)</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9,404</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9404</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9,404</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9,404</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9,404</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9,404</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22"/>
                  </a:ext>
                </a:extLst>
              </a:tr>
              <a:tr h="195200">
                <a:tc>
                  <a:txBody>
                    <a:bodyPr/>
                    <a:lstStyle/>
                    <a:p>
                      <a:pPr marL="0" lvl="0" indent="0" algn="l" rtl="0">
                        <a:lnSpc>
                          <a:spcPct val="100000"/>
                        </a:lnSpc>
                        <a:spcBef>
                          <a:spcPts val="0"/>
                        </a:spcBef>
                        <a:spcAft>
                          <a:spcPts val="0"/>
                        </a:spcAft>
                        <a:buNone/>
                      </a:pPr>
                      <a:r>
                        <a:rPr lang="en" sz="1000"/>
                        <a:t>R square</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0.4207</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0.4237</a:t>
                      </a:r>
                      <a:endParaRPr sz="1000"/>
                    </a:p>
                  </a:txBody>
                  <a:tcPr marL="28575" marR="28575" marT="19050" marB="19050" anchor="b">
                    <a:lnL w="9525" cap="flat" cmpd="sng">
                      <a:solidFill>
                        <a:schemeClr val="dk1">
                          <a:alpha val="0"/>
                        </a:scheme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0.036</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0.0477</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0.3331</a:t>
                      </a:r>
                      <a:endParaRPr sz="1000"/>
                    </a:p>
                  </a:txBody>
                  <a:tcPr marL="28575" marR="28575" marT="19050" marB="19050" anchor="b">
                    <a:lnL w="9525" cap="flat" cmpd="sng">
                      <a:solidFill>
                        <a:schemeClr val="dk1"/>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 sz="1000"/>
                        <a:t>0.3331</a:t>
                      </a: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23"/>
                  </a:ext>
                </a:extLst>
              </a:tr>
              <a:tr h="205825">
                <a:tc>
                  <a:txBody>
                    <a:bodyPr/>
                    <a:lstStyle/>
                    <a:p>
                      <a:pPr marL="0" lvl="0" indent="0" algn="l" rtl="0">
                        <a:lnSpc>
                          <a:spcPct val="100000"/>
                        </a:lnSpc>
                        <a:spcBef>
                          <a:spcPts val="0"/>
                        </a:spcBef>
                        <a:spcAft>
                          <a:spcPts val="0"/>
                        </a:spcAft>
                        <a:buNone/>
                      </a:pPr>
                      <a:r>
                        <a:rPr lang="en" sz="1000" dirty="0"/>
                        <a:t>Note: * p&lt;0.05; ** p&lt;0.01; p&lt;0.001</a:t>
                      </a:r>
                      <a:endParaRPr sz="1000" dirty="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sz="1000" dirty="0"/>
                    </a:p>
                  </a:txBody>
                  <a:tcPr marL="28575" marR="28575" marT="19050" marB="19050" anchor="b">
                    <a:lnL w="9525" cap="flat" cmpd="sng">
                      <a:solidFill>
                        <a:srgbClr val="CCCCCC">
                          <a:alpha val="0"/>
                        </a:srgbClr>
                      </a:solidFill>
                      <a:prstDash val="solid"/>
                      <a:round/>
                      <a:headEnd type="none" w="sm" len="sm"/>
                      <a:tailEnd type="none" w="sm" len="sm"/>
                    </a:lnL>
                    <a:lnR w="9525" cap="flat" cmpd="sng">
                      <a:solidFill>
                        <a:srgbClr val="CCCCCC">
                          <a:alpha val="0"/>
                        </a:srgbClr>
                      </a:solidFill>
                      <a:prstDash val="solid"/>
                      <a:round/>
                      <a:headEnd type="none" w="sm" len="sm"/>
                      <a:tailEnd type="none" w="sm" len="sm"/>
                    </a:lnR>
                    <a:lnT w="9525" cap="flat" cmpd="sng">
                      <a:solidFill>
                        <a:srgbClr val="CCCCCC">
                          <a:alpha val="0"/>
                        </a:srgbClr>
                      </a:solidFill>
                      <a:prstDash val="solid"/>
                      <a:round/>
                      <a:headEnd type="none" w="sm" len="sm"/>
                      <a:tailEnd type="none" w="sm" len="sm"/>
                    </a:lnT>
                    <a:lnB w="9525" cap="flat" cmpd="sng">
                      <a:solidFill>
                        <a:srgbClr val="CCCCCC">
                          <a:alpha val="0"/>
                        </a:srgbClr>
                      </a:solidFill>
                      <a:prstDash val="solid"/>
                      <a:round/>
                      <a:headEnd type="none" w="sm" len="sm"/>
                      <a:tailEnd type="none" w="sm" len="sm"/>
                    </a:lnB>
                  </a:tcPr>
                </a:tc>
                <a:extLst>
                  <a:ext uri="{0D108BD9-81ED-4DB2-BD59-A6C34878D82A}">
                    <a16:rowId xmlns:a16="http://schemas.microsoft.com/office/drawing/2014/main" val="1002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Findings</a:t>
            </a:r>
            <a:endParaRPr sz="2000"/>
          </a:p>
        </p:txBody>
      </p:sp>
      <p:sp>
        <p:nvSpPr>
          <p:cNvPr id="125" name="Google Shape;125;p24"/>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457200" lvl="0" indent="-304800" algn="l" rtl="0">
              <a:spcBef>
                <a:spcPts val="360"/>
              </a:spcBef>
              <a:spcAft>
                <a:spcPts val="0"/>
              </a:spcAft>
              <a:buSzPts val="1200"/>
              <a:buChar char="•"/>
            </a:pPr>
            <a:r>
              <a:rPr lang="en" sz="1200"/>
              <a:t>H1: Information technology expenditure will increase revenue in nonprofit organizations. </a:t>
            </a:r>
            <a:r>
              <a:rPr lang="en" sz="1200" b="1"/>
              <a:t>(Accepted)</a:t>
            </a:r>
            <a:endParaRPr sz="1200" b="1"/>
          </a:p>
          <a:p>
            <a:pPr marL="914400" lvl="1" indent="-279400" algn="l" rtl="0">
              <a:spcBef>
                <a:spcPts val="0"/>
              </a:spcBef>
              <a:spcAft>
                <a:spcPts val="0"/>
              </a:spcAft>
              <a:buClr>
                <a:schemeClr val="dk1"/>
              </a:buClr>
              <a:buSzPts val="800"/>
              <a:buChar char="–"/>
            </a:pPr>
            <a:r>
              <a:rPr lang="en" sz="1200">
                <a:solidFill>
                  <a:schemeClr val="dk1"/>
                </a:solidFill>
              </a:rPr>
              <a:t>H1a: Information technology expenditure will increase total revenue.</a:t>
            </a:r>
            <a:endParaRPr sz="1200">
              <a:solidFill>
                <a:schemeClr val="dk1"/>
              </a:solidFill>
            </a:endParaRPr>
          </a:p>
          <a:p>
            <a:pPr marL="914400" lvl="1" indent="-279400" algn="l" rtl="0">
              <a:spcBef>
                <a:spcPts val="0"/>
              </a:spcBef>
              <a:spcAft>
                <a:spcPts val="0"/>
              </a:spcAft>
              <a:buClr>
                <a:schemeClr val="dk1"/>
              </a:buClr>
              <a:buSzPts val="800"/>
              <a:buChar char="–"/>
            </a:pPr>
            <a:r>
              <a:rPr lang="en" sz="1200">
                <a:solidFill>
                  <a:schemeClr val="dk1"/>
                </a:solidFill>
              </a:rPr>
              <a:t>H1b: Information technology expenditure will increase charitable donations.</a:t>
            </a:r>
            <a:endParaRPr sz="1200">
              <a:solidFill>
                <a:schemeClr val="dk1"/>
              </a:solidFill>
            </a:endParaRPr>
          </a:p>
          <a:p>
            <a:pPr marL="914400" lvl="1" indent="-279400" algn="l" rtl="0">
              <a:spcBef>
                <a:spcPts val="0"/>
              </a:spcBef>
              <a:spcAft>
                <a:spcPts val="0"/>
              </a:spcAft>
              <a:buClr>
                <a:schemeClr val="dk1"/>
              </a:buClr>
              <a:buSzPts val="800"/>
              <a:buChar char="–"/>
            </a:pPr>
            <a:r>
              <a:rPr lang="en" sz="1200">
                <a:solidFill>
                  <a:schemeClr val="dk1"/>
                </a:solidFill>
              </a:rPr>
              <a:t>H1c: Information technology expenditure will increase income from program service.</a:t>
            </a:r>
            <a:endParaRPr sz="1200">
              <a:solidFill>
                <a:schemeClr val="dk1"/>
              </a:solidFill>
            </a:endParaRPr>
          </a:p>
          <a:p>
            <a:pPr marL="0" lvl="0" indent="0" algn="l" rtl="0">
              <a:spcBef>
                <a:spcPts val="360"/>
              </a:spcBef>
              <a:spcAft>
                <a:spcPts val="0"/>
              </a:spcAft>
              <a:buNone/>
            </a:pPr>
            <a:endParaRPr sz="1200">
              <a:solidFill>
                <a:schemeClr val="dk1"/>
              </a:solidFill>
            </a:endParaRPr>
          </a:p>
          <a:p>
            <a:pPr marL="457200" lvl="0" indent="-304800" algn="l" rtl="0">
              <a:spcBef>
                <a:spcPts val="360"/>
              </a:spcBef>
              <a:spcAft>
                <a:spcPts val="0"/>
              </a:spcAft>
              <a:buSzPts val="1200"/>
              <a:buChar char="•"/>
            </a:pPr>
            <a:r>
              <a:rPr lang="en" sz="1200"/>
              <a:t>H2: Information technology expenditure will improve the efficiency in nonprofit organizations. </a:t>
            </a:r>
            <a:r>
              <a:rPr lang="en" sz="1200" b="1"/>
              <a:t>(Not accepted)</a:t>
            </a:r>
            <a:endParaRPr sz="1200" b="1"/>
          </a:p>
          <a:p>
            <a:pPr marL="914400" lvl="1" indent="-304800" algn="l" rtl="0">
              <a:spcBef>
                <a:spcPts val="0"/>
              </a:spcBef>
              <a:spcAft>
                <a:spcPts val="0"/>
              </a:spcAft>
              <a:buSzPts val="1200"/>
              <a:buChar char="–"/>
            </a:pPr>
            <a:r>
              <a:rPr lang="en" sz="1200"/>
              <a:t>Possible explanation</a:t>
            </a:r>
            <a:endParaRPr sz="1200"/>
          </a:p>
          <a:p>
            <a:pPr marL="1371600" lvl="2" indent="-304800" algn="l" rtl="0">
              <a:spcBef>
                <a:spcPts val="0"/>
              </a:spcBef>
              <a:spcAft>
                <a:spcPts val="0"/>
              </a:spcAft>
              <a:buSzPts val="1200"/>
              <a:buChar char="•"/>
            </a:pPr>
            <a:r>
              <a:rPr lang="en" sz="1200"/>
              <a:t>Nonprofit starvation cycle</a:t>
            </a:r>
            <a:endParaRPr sz="1200"/>
          </a:p>
          <a:p>
            <a:pPr marL="1371600" lvl="2" indent="-304800" algn="l" rtl="0">
              <a:spcBef>
                <a:spcPts val="0"/>
              </a:spcBef>
              <a:spcAft>
                <a:spcPts val="0"/>
              </a:spcAft>
              <a:buSzPts val="1200"/>
              <a:buChar char="•"/>
            </a:pPr>
            <a:r>
              <a:rPr lang="en" sz="1200"/>
              <a:t>Transition cost offsets benefits</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Conclusion</a:t>
            </a:r>
            <a:endParaRPr sz="2000"/>
          </a:p>
        </p:txBody>
      </p:sp>
      <p:sp>
        <p:nvSpPr>
          <p:cNvPr id="131" name="Google Shape;131;p25"/>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457200" lvl="0" indent="-304800" algn="l" rtl="0">
              <a:spcBef>
                <a:spcPts val="360"/>
              </a:spcBef>
              <a:spcAft>
                <a:spcPts val="0"/>
              </a:spcAft>
              <a:buClr>
                <a:schemeClr val="dk1"/>
              </a:buClr>
              <a:buSzPts val="1200"/>
              <a:buChar char="•"/>
            </a:pPr>
            <a:r>
              <a:rPr lang="en" sz="1200" b="1">
                <a:solidFill>
                  <a:schemeClr val="dk1"/>
                </a:solidFill>
              </a:rPr>
              <a:t>Contribution</a:t>
            </a:r>
            <a:endParaRPr sz="1200" b="1">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Measure and evaluate the benefits of IT in nonprofit</a:t>
            </a:r>
            <a:endParaRPr sz="1200">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Investigate neglected IT expenditure as part of functional expenses</a:t>
            </a:r>
            <a:endParaRPr sz="1200">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Include nonprofit sector to the conversation of MIS literature on IT payoffs</a:t>
            </a:r>
            <a:endParaRPr sz="1200">
              <a:solidFill>
                <a:schemeClr val="dk1"/>
              </a:solidFill>
            </a:endParaRPr>
          </a:p>
          <a:p>
            <a:pPr marL="0" lvl="0" indent="0" algn="l" rtl="0">
              <a:spcBef>
                <a:spcPts val="360"/>
              </a:spcBef>
              <a:spcAft>
                <a:spcPts val="0"/>
              </a:spcAft>
              <a:buNone/>
            </a:pPr>
            <a:endParaRPr sz="1200">
              <a:solidFill>
                <a:schemeClr val="dk1"/>
              </a:solidFill>
            </a:endParaRPr>
          </a:p>
          <a:p>
            <a:pPr marL="457200" lvl="0" indent="-304800" algn="l" rtl="0">
              <a:spcBef>
                <a:spcPts val="360"/>
              </a:spcBef>
              <a:spcAft>
                <a:spcPts val="0"/>
              </a:spcAft>
              <a:buClr>
                <a:schemeClr val="dk1"/>
              </a:buClr>
              <a:buSzPts val="1200"/>
              <a:buChar char="•"/>
            </a:pPr>
            <a:r>
              <a:rPr lang="en" sz="1200" b="1">
                <a:solidFill>
                  <a:schemeClr val="dk1"/>
                </a:solidFill>
              </a:rPr>
              <a:t>Limitation</a:t>
            </a:r>
            <a:endParaRPr sz="1200" b="1">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Sample bias</a:t>
            </a:r>
            <a:endParaRPr sz="1200">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990 data accuracy</a:t>
            </a:r>
            <a:endParaRPr sz="1200">
              <a:solidFill>
                <a:schemeClr val="dk1"/>
              </a:solidFill>
            </a:endParaRPr>
          </a:p>
          <a:p>
            <a:pPr marL="0" lvl="0" indent="0" algn="l" rtl="0">
              <a:spcBef>
                <a:spcPts val="360"/>
              </a:spcBef>
              <a:spcAft>
                <a:spcPts val="0"/>
              </a:spcAft>
              <a:buNone/>
            </a:pPr>
            <a:endParaRPr sz="1200">
              <a:solidFill>
                <a:schemeClr val="dk1"/>
              </a:solidFill>
            </a:endParaRPr>
          </a:p>
          <a:p>
            <a:pPr marL="457200" lvl="0" indent="-304800" algn="l" rtl="0">
              <a:spcBef>
                <a:spcPts val="360"/>
              </a:spcBef>
              <a:spcAft>
                <a:spcPts val="0"/>
              </a:spcAft>
              <a:buClr>
                <a:schemeClr val="dk1"/>
              </a:buClr>
              <a:buSzPts val="1200"/>
              <a:buChar char="•"/>
            </a:pPr>
            <a:r>
              <a:rPr lang="en" sz="1200" b="1">
                <a:solidFill>
                  <a:schemeClr val="dk1"/>
                </a:solidFill>
              </a:rPr>
              <a:t>Future Study</a:t>
            </a:r>
            <a:endParaRPr sz="1200" b="1">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Dissertation essays</a:t>
            </a:r>
            <a:endParaRPr sz="1200">
              <a:solidFill>
                <a:schemeClr val="dk1"/>
              </a:solidFill>
            </a:endParaRPr>
          </a:p>
          <a:p>
            <a:pPr marL="1371600" lvl="2" indent="-304800" algn="l" rtl="0">
              <a:spcBef>
                <a:spcPts val="0"/>
              </a:spcBef>
              <a:spcAft>
                <a:spcPts val="0"/>
              </a:spcAft>
              <a:buClr>
                <a:schemeClr val="dk1"/>
              </a:buClr>
              <a:buSzPts val="1200"/>
              <a:buChar char="•"/>
            </a:pPr>
            <a:r>
              <a:rPr lang="en" sz="1200">
                <a:solidFill>
                  <a:schemeClr val="dk1"/>
                </a:solidFill>
              </a:rPr>
              <a:t>The Impact of Social Media Engagement on Fundraising Performance for Small Nonprofits</a:t>
            </a:r>
            <a:endParaRPr sz="1200">
              <a:solidFill>
                <a:schemeClr val="dk1"/>
              </a:solidFill>
            </a:endParaRPr>
          </a:p>
          <a:p>
            <a:pPr marL="1371600" lvl="2" indent="-304800" algn="l" rtl="0">
              <a:spcBef>
                <a:spcPts val="0"/>
              </a:spcBef>
              <a:spcAft>
                <a:spcPts val="0"/>
              </a:spcAft>
              <a:buClr>
                <a:schemeClr val="dk1"/>
              </a:buClr>
              <a:buSzPts val="1200"/>
              <a:buChar char="•"/>
            </a:pPr>
            <a:r>
              <a:rPr lang="en" sz="1200">
                <a:solidFill>
                  <a:schemeClr val="dk1"/>
                </a:solidFill>
              </a:rPr>
              <a:t>The Effects of Information Technology Adoption and Expenses on Donor Behavior</a:t>
            </a:r>
            <a:endParaRPr sz="1200">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Qualitative study</a:t>
            </a:r>
            <a:endParaRPr sz="1200">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Barriers to IT adoption</a:t>
            </a:r>
            <a:endParaRPr sz="1200">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IT budget allocation</a:t>
            </a:r>
            <a:endParaRPr sz="12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457200" lvl="0" indent="-304800" algn="l" rtl="0">
              <a:spcBef>
                <a:spcPts val="360"/>
              </a:spcBef>
              <a:spcAft>
                <a:spcPts val="0"/>
              </a:spcAft>
              <a:buSzPts val="1200"/>
              <a:buChar char="•"/>
            </a:pPr>
            <a:r>
              <a:rPr lang="en" sz="1200" b="1" dirty="0"/>
              <a:t>Information technology (IT) definition</a:t>
            </a:r>
            <a:endParaRPr sz="1200" b="1" dirty="0"/>
          </a:p>
          <a:p>
            <a:pPr marL="914400" lvl="1" indent="-304800" algn="l" rtl="0">
              <a:spcBef>
                <a:spcPts val="0"/>
              </a:spcBef>
              <a:spcAft>
                <a:spcPts val="0"/>
              </a:spcAft>
              <a:buSzPts val="1200"/>
              <a:buChar char="–"/>
            </a:pPr>
            <a:r>
              <a:rPr lang="en" sz="1200" dirty="0"/>
              <a:t>Development, maintenance, and use of computer systems, including hardware, software, and networks for the processing and distribution of information</a:t>
            </a:r>
            <a:endParaRPr sz="1200" dirty="0"/>
          </a:p>
          <a:p>
            <a:pPr marL="914400" lvl="0" indent="0" algn="l" rtl="0">
              <a:spcBef>
                <a:spcPts val="360"/>
              </a:spcBef>
              <a:spcAft>
                <a:spcPts val="0"/>
              </a:spcAft>
              <a:buNone/>
            </a:pPr>
            <a:endParaRPr sz="1200" dirty="0"/>
          </a:p>
          <a:p>
            <a:pPr marL="457200" lvl="0" indent="-304800" algn="l" rtl="0">
              <a:spcBef>
                <a:spcPts val="360"/>
              </a:spcBef>
              <a:spcAft>
                <a:spcPts val="0"/>
              </a:spcAft>
              <a:buSzPts val="1200"/>
              <a:buChar char="•"/>
            </a:pPr>
            <a:r>
              <a:rPr lang="en" sz="1200" b="1" dirty="0"/>
              <a:t>IT adoption  in nonprofit sector</a:t>
            </a:r>
            <a:endParaRPr sz="1200" b="1" dirty="0"/>
          </a:p>
          <a:p>
            <a:pPr marL="914400" lvl="1" indent="-304800" algn="l" rtl="0">
              <a:spcBef>
                <a:spcPts val="0"/>
              </a:spcBef>
              <a:spcAft>
                <a:spcPts val="0"/>
              </a:spcAft>
              <a:buSzPts val="1200"/>
              <a:buChar char="–"/>
            </a:pPr>
            <a:r>
              <a:rPr lang="en" sz="1200" dirty="0"/>
              <a:t>Webpage, social media, database management, cloud computing system, and more</a:t>
            </a:r>
            <a:endParaRPr sz="1200" dirty="0"/>
          </a:p>
          <a:p>
            <a:pPr marL="914400" lvl="0" indent="0" algn="l" rtl="0">
              <a:spcBef>
                <a:spcPts val="360"/>
              </a:spcBef>
              <a:spcAft>
                <a:spcPts val="0"/>
              </a:spcAft>
              <a:buNone/>
            </a:pPr>
            <a:endParaRPr sz="1200" dirty="0"/>
          </a:p>
          <a:p>
            <a:pPr marL="457200" lvl="0" indent="-304800" algn="l" rtl="0">
              <a:spcBef>
                <a:spcPts val="360"/>
              </a:spcBef>
              <a:spcAft>
                <a:spcPts val="0"/>
              </a:spcAft>
              <a:buSzPts val="1200"/>
              <a:buChar char="•"/>
            </a:pPr>
            <a:r>
              <a:rPr lang="en" sz="1200" b="1" dirty="0"/>
              <a:t>Positive impacts of IT adoption</a:t>
            </a:r>
            <a:endParaRPr sz="1200" b="1" dirty="0"/>
          </a:p>
          <a:p>
            <a:pPr marL="914400" lvl="1" indent="-304800" algn="l" rtl="0">
              <a:spcBef>
                <a:spcPts val="0"/>
              </a:spcBef>
              <a:spcAft>
                <a:spcPts val="0"/>
              </a:spcAft>
              <a:buSzPts val="1200"/>
              <a:buChar char="–"/>
            </a:pPr>
            <a:r>
              <a:rPr lang="en" sz="1200" dirty="0"/>
              <a:t>Private sector: efficient operation, increased productivity, reduced cost, and amplified market </a:t>
            </a:r>
            <a:endParaRPr sz="1200" dirty="0"/>
          </a:p>
          <a:p>
            <a:pPr marL="914400" lvl="1" indent="-304800" algn="l" rtl="0">
              <a:spcBef>
                <a:spcPts val="0"/>
              </a:spcBef>
              <a:spcAft>
                <a:spcPts val="0"/>
              </a:spcAft>
              <a:buSzPts val="1200"/>
              <a:buChar char="–"/>
            </a:pPr>
            <a:r>
              <a:rPr lang="en" sz="1200" dirty="0"/>
              <a:t>Nonprofit sector: mission, clients, fundraising, human resources, political issues, public images, stakeholders</a:t>
            </a:r>
            <a:endParaRPr sz="1200" dirty="0"/>
          </a:p>
          <a:p>
            <a:pPr marL="914400" lvl="0" indent="0" algn="l" rtl="0">
              <a:spcBef>
                <a:spcPts val="360"/>
              </a:spcBef>
              <a:spcAft>
                <a:spcPts val="0"/>
              </a:spcAft>
              <a:buNone/>
            </a:pPr>
            <a:endParaRPr sz="1200" dirty="0"/>
          </a:p>
          <a:p>
            <a:pPr marL="457200" lvl="0" indent="-304800" algn="l" rtl="0">
              <a:spcBef>
                <a:spcPts val="360"/>
              </a:spcBef>
              <a:spcAft>
                <a:spcPts val="0"/>
              </a:spcAft>
              <a:buSzPts val="1200"/>
              <a:buChar char="•"/>
            </a:pPr>
            <a:r>
              <a:rPr lang="en" sz="1200" b="1" dirty="0"/>
              <a:t>Main barrier for IT adoption in nonprofits</a:t>
            </a:r>
            <a:endParaRPr sz="1200" b="1" dirty="0"/>
          </a:p>
          <a:p>
            <a:pPr marL="914400" lvl="1" indent="-304800" algn="l" rtl="0">
              <a:spcBef>
                <a:spcPts val="0"/>
              </a:spcBef>
              <a:spcAft>
                <a:spcPts val="0"/>
              </a:spcAft>
              <a:buSzPts val="1200"/>
              <a:buChar char="–"/>
            </a:pPr>
            <a:r>
              <a:rPr lang="en" sz="1200" dirty="0"/>
              <a:t>Lack of funding sources            -&gt;            </a:t>
            </a:r>
            <a:r>
              <a:rPr lang="en" sz="1400" b="1" dirty="0"/>
              <a:t>Is there a payoff?</a:t>
            </a:r>
            <a:endParaRPr sz="1400" b="1" dirty="0"/>
          </a:p>
        </p:txBody>
      </p:sp>
      <p:sp>
        <p:nvSpPr>
          <p:cNvPr id="72" name="Google Shape;72;p15"/>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Background</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Literature Review</a:t>
            </a:r>
            <a:endParaRPr sz="2000"/>
          </a:p>
        </p:txBody>
      </p:sp>
      <p:sp>
        <p:nvSpPr>
          <p:cNvPr id="78" name="Google Shape;78;p16"/>
          <p:cNvSpPr txBox="1">
            <a:spLocks noGrp="1"/>
          </p:cNvSpPr>
          <p:nvPr>
            <p:ph type="body" idx="1"/>
          </p:nvPr>
        </p:nvSpPr>
        <p:spPr>
          <a:xfrm>
            <a:off x="457200" y="1393650"/>
            <a:ext cx="8229600" cy="3184800"/>
          </a:xfrm>
          <a:prstGeom prst="rect">
            <a:avLst/>
          </a:prstGeom>
          <a:noFill/>
          <a:ln>
            <a:noFill/>
          </a:ln>
        </p:spPr>
        <p:txBody>
          <a:bodyPr spcFirstLastPara="1" wrap="square" lIns="91425" tIns="45700" rIns="91425" bIns="45700" anchor="t" anchorCtr="0">
            <a:noAutofit/>
          </a:bodyPr>
          <a:lstStyle/>
          <a:p>
            <a:pPr marL="323850" indent="-171450">
              <a:buSzPts val="1200"/>
            </a:pPr>
            <a:r>
              <a:rPr lang="en" sz="1200" b="1" dirty="0"/>
              <a:t>Return of IT investment in private sector</a:t>
            </a:r>
            <a:endParaRPr sz="1200" b="1" dirty="0"/>
          </a:p>
          <a:p>
            <a:pPr marL="0" lvl="0" indent="0" algn="l" rtl="0">
              <a:spcBef>
                <a:spcPts val="360"/>
              </a:spcBef>
              <a:spcAft>
                <a:spcPts val="0"/>
              </a:spcAft>
              <a:buNone/>
            </a:pPr>
            <a:endParaRPr sz="1200" b="1" dirty="0"/>
          </a:p>
          <a:p>
            <a:pPr marL="914400" lvl="1" indent="-304800" algn="l" rtl="0">
              <a:spcBef>
                <a:spcPts val="360"/>
              </a:spcBef>
              <a:spcAft>
                <a:spcPts val="0"/>
              </a:spcAft>
              <a:buSzPts val="1200"/>
              <a:buChar char="–"/>
            </a:pPr>
            <a:r>
              <a:rPr lang="en" sz="1200" dirty="0"/>
              <a:t>Is there a payoff</a:t>
            </a:r>
            <a:endParaRPr sz="1200" dirty="0"/>
          </a:p>
          <a:p>
            <a:pPr marL="1371600" lvl="2" indent="-304800" algn="l" rtl="0">
              <a:spcBef>
                <a:spcPts val="0"/>
              </a:spcBef>
              <a:spcAft>
                <a:spcPts val="0"/>
              </a:spcAft>
              <a:buSzPts val="1200"/>
              <a:buChar char="•"/>
            </a:pPr>
            <a:r>
              <a:rPr lang="en" sz="1200" dirty="0"/>
              <a:t>Productivity Paradox </a:t>
            </a:r>
            <a:r>
              <a:rPr lang="en" sz="1200" dirty="0">
                <a:solidFill>
                  <a:srgbClr val="999999"/>
                </a:solidFill>
              </a:rPr>
              <a:t>(Brynjolfsson, 1993; </a:t>
            </a:r>
            <a:r>
              <a:rPr lang="en" sz="1200" dirty="0" err="1">
                <a:solidFill>
                  <a:srgbClr val="999999"/>
                </a:solidFill>
              </a:rPr>
              <a:t>Landauer</a:t>
            </a:r>
            <a:r>
              <a:rPr lang="en" sz="1200" dirty="0">
                <a:solidFill>
                  <a:srgbClr val="999999"/>
                </a:solidFill>
              </a:rPr>
              <a:t>, 1995; Solow, 1987; </a:t>
            </a:r>
            <a:r>
              <a:rPr lang="en" sz="1200" dirty="0" err="1">
                <a:solidFill>
                  <a:srgbClr val="999999"/>
                </a:solidFill>
              </a:rPr>
              <a:t>Strassmann</a:t>
            </a:r>
            <a:r>
              <a:rPr lang="en" sz="1200" dirty="0">
                <a:solidFill>
                  <a:srgbClr val="999999"/>
                </a:solidFill>
              </a:rPr>
              <a:t>, 1990,1997; Weill, 1992)</a:t>
            </a:r>
            <a:endParaRPr sz="1200" dirty="0">
              <a:solidFill>
                <a:srgbClr val="999999"/>
              </a:solidFill>
            </a:endParaRPr>
          </a:p>
          <a:p>
            <a:pPr marL="1371600" lvl="2" indent="-304800" algn="l" rtl="0">
              <a:spcBef>
                <a:spcPts val="0"/>
              </a:spcBef>
              <a:spcAft>
                <a:spcPts val="0"/>
              </a:spcAft>
              <a:buSzPts val="1200"/>
              <a:buChar char="•"/>
            </a:pPr>
            <a:r>
              <a:rPr lang="en" sz="1200" dirty="0"/>
              <a:t>Positive payoffs from IT investment </a:t>
            </a:r>
            <a:r>
              <a:rPr lang="en" sz="1200" dirty="0">
                <a:solidFill>
                  <a:srgbClr val="999999"/>
                </a:solidFill>
              </a:rPr>
              <a:t>(Mahmood &amp; Mann, 1993; Brynjolfsson &amp; </a:t>
            </a:r>
            <a:r>
              <a:rPr lang="en" sz="1200" dirty="0" err="1">
                <a:solidFill>
                  <a:srgbClr val="999999"/>
                </a:solidFill>
              </a:rPr>
              <a:t>Hitt</a:t>
            </a:r>
            <a:r>
              <a:rPr lang="en" sz="1200" dirty="0">
                <a:solidFill>
                  <a:srgbClr val="999999"/>
                </a:solidFill>
              </a:rPr>
              <a:t>, 1995, 1996; Dewan &amp; Min, 1997; </a:t>
            </a:r>
            <a:r>
              <a:rPr lang="en" sz="1200" dirty="0" err="1">
                <a:solidFill>
                  <a:srgbClr val="999999"/>
                </a:solidFill>
              </a:rPr>
              <a:t>Hitt</a:t>
            </a:r>
            <a:r>
              <a:rPr lang="en" sz="1200" dirty="0">
                <a:solidFill>
                  <a:srgbClr val="999999"/>
                </a:solidFill>
              </a:rPr>
              <a:t> &amp; Brynjolfsson, 1996; Lichtenberg, 1995; </a:t>
            </a:r>
            <a:r>
              <a:rPr lang="en" sz="1200" dirty="0" err="1">
                <a:solidFill>
                  <a:srgbClr val="999999"/>
                </a:solidFill>
              </a:rPr>
              <a:t>Stratopoulos</a:t>
            </a:r>
            <a:r>
              <a:rPr lang="en" sz="1200" dirty="0">
                <a:solidFill>
                  <a:srgbClr val="999999"/>
                </a:solidFill>
              </a:rPr>
              <a:t> &amp; </a:t>
            </a:r>
            <a:r>
              <a:rPr lang="en" sz="1200" dirty="0" err="1">
                <a:solidFill>
                  <a:srgbClr val="999999"/>
                </a:solidFill>
              </a:rPr>
              <a:t>Dehning</a:t>
            </a:r>
            <a:r>
              <a:rPr lang="en" sz="1200" dirty="0">
                <a:solidFill>
                  <a:srgbClr val="999999"/>
                </a:solidFill>
              </a:rPr>
              <a:t>, 2000)</a:t>
            </a:r>
            <a:endParaRPr sz="1200" dirty="0">
              <a:solidFill>
                <a:srgbClr val="999999"/>
              </a:solidFill>
            </a:endParaRPr>
          </a:p>
          <a:p>
            <a:pPr marL="0" lvl="0" indent="0" algn="l" rtl="0">
              <a:spcBef>
                <a:spcPts val="360"/>
              </a:spcBef>
              <a:spcAft>
                <a:spcPts val="0"/>
              </a:spcAft>
              <a:buNone/>
            </a:pPr>
            <a:endParaRPr sz="1200" dirty="0">
              <a:solidFill>
                <a:srgbClr val="999999"/>
              </a:solidFill>
            </a:endParaRPr>
          </a:p>
          <a:p>
            <a:pPr marL="914400" lvl="1" indent="-304800" algn="l" rtl="0">
              <a:spcBef>
                <a:spcPts val="360"/>
              </a:spcBef>
              <a:spcAft>
                <a:spcPts val="0"/>
              </a:spcAft>
              <a:buSzPts val="1200"/>
              <a:buChar char="–"/>
            </a:pPr>
            <a:r>
              <a:rPr lang="en" sz="1200" dirty="0"/>
              <a:t>When and why is there a payoff </a:t>
            </a:r>
            <a:r>
              <a:rPr lang="en" sz="1200" dirty="0">
                <a:solidFill>
                  <a:srgbClr val="999999"/>
                </a:solidFill>
              </a:rPr>
              <a:t>(</a:t>
            </a:r>
            <a:r>
              <a:rPr lang="en" sz="1200" dirty="0" err="1">
                <a:solidFill>
                  <a:srgbClr val="999999"/>
                </a:solidFill>
              </a:rPr>
              <a:t>Khallaf</a:t>
            </a:r>
            <a:r>
              <a:rPr lang="en" sz="1200" dirty="0">
                <a:solidFill>
                  <a:srgbClr val="999999"/>
                </a:solidFill>
              </a:rPr>
              <a:t>, </a:t>
            </a:r>
            <a:r>
              <a:rPr lang="en" sz="1200" dirty="0" err="1">
                <a:solidFill>
                  <a:srgbClr val="999999"/>
                </a:solidFill>
              </a:rPr>
              <a:t>Omran</a:t>
            </a:r>
            <a:r>
              <a:rPr lang="en" sz="1200" dirty="0">
                <a:solidFill>
                  <a:srgbClr val="999999"/>
                </a:solidFill>
              </a:rPr>
              <a:t> and Zakaria, 2017)</a:t>
            </a:r>
            <a:endParaRPr sz="1200" dirty="0">
              <a:solidFill>
                <a:srgbClr val="999999"/>
              </a:solidFill>
            </a:endParaRPr>
          </a:p>
          <a:p>
            <a:pPr marL="1371600" lvl="2" indent="-304800" algn="l" rtl="0">
              <a:spcBef>
                <a:spcPts val="0"/>
              </a:spcBef>
              <a:spcAft>
                <a:spcPts val="0"/>
              </a:spcAft>
              <a:buSzPts val="1200"/>
              <a:buChar char="•"/>
            </a:pPr>
            <a:r>
              <a:rPr lang="en" sz="1200" dirty="0"/>
              <a:t>Impact factor: the context of research questions raised, data used, level of analysis, IT investment measures, firm performance measures, time horizon and industry characteristics</a:t>
            </a:r>
            <a:endParaRPr sz="1200" dirty="0"/>
          </a:p>
          <a:p>
            <a:pPr marL="0" lvl="0" indent="0" algn="l" rtl="0">
              <a:spcBef>
                <a:spcPts val="360"/>
              </a:spcBef>
              <a:spcAft>
                <a:spcPts val="0"/>
              </a:spcAft>
              <a:buNone/>
            </a:pPr>
            <a:endParaRP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Literature Review</a:t>
            </a:r>
            <a:r>
              <a:rPr lang="en" sz="2000">
                <a:solidFill>
                  <a:schemeClr val="dk1"/>
                </a:solidFill>
              </a:rPr>
              <a:t> - Cont’d</a:t>
            </a:r>
            <a:endParaRPr sz="2000"/>
          </a:p>
        </p:txBody>
      </p:sp>
      <p:sp>
        <p:nvSpPr>
          <p:cNvPr id="84" name="Google Shape;84;p17"/>
          <p:cNvSpPr txBox="1">
            <a:spLocks noGrp="1"/>
          </p:cNvSpPr>
          <p:nvPr>
            <p:ph type="body" idx="1"/>
          </p:nvPr>
        </p:nvSpPr>
        <p:spPr>
          <a:xfrm>
            <a:off x="457200" y="1393650"/>
            <a:ext cx="8229600" cy="3184800"/>
          </a:xfrm>
          <a:prstGeom prst="rect">
            <a:avLst/>
          </a:prstGeom>
          <a:noFill/>
          <a:ln>
            <a:noFill/>
          </a:ln>
        </p:spPr>
        <p:txBody>
          <a:bodyPr spcFirstLastPara="1" wrap="square" lIns="91425" tIns="45700" rIns="91425" bIns="45700" anchor="t" anchorCtr="0">
            <a:noAutofit/>
          </a:bodyPr>
          <a:lstStyle/>
          <a:p>
            <a:pPr marL="457200" lvl="0" indent="-304800" algn="l" rtl="0">
              <a:spcBef>
                <a:spcPts val="360"/>
              </a:spcBef>
              <a:spcAft>
                <a:spcPts val="0"/>
              </a:spcAft>
              <a:buClr>
                <a:schemeClr val="dk1"/>
              </a:buClr>
              <a:buSzPts val="1200"/>
              <a:buChar char="•"/>
            </a:pPr>
            <a:r>
              <a:rPr lang="en" sz="1200" b="1" dirty="0">
                <a:solidFill>
                  <a:schemeClr val="dk1"/>
                </a:solidFill>
              </a:rPr>
              <a:t>Resource dependence theory</a:t>
            </a:r>
            <a:endParaRPr sz="1200" b="1" dirty="0">
              <a:solidFill>
                <a:schemeClr val="dk1"/>
              </a:solidFill>
            </a:endParaRPr>
          </a:p>
          <a:p>
            <a:pPr marL="914400" lvl="1" indent="-304800" algn="l" rtl="0">
              <a:spcBef>
                <a:spcPts val="0"/>
              </a:spcBef>
              <a:spcAft>
                <a:spcPts val="0"/>
              </a:spcAft>
              <a:buClr>
                <a:schemeClr val="dk1"/>
              </a:buClr>
              <a:buSzPts val="1200"/>
              <a:buChar char="–"/>
            </a:pPr>
            <a:r>
              <a:rPr lang="en" sz="1200" dirty="0">
                <a:solidFill>
                  <a:schemeClr val="dk1"/>
                </a:solidFill>
              </a:rPr>
              <a:t>External resources affect organizational behavior</a:t>
            </a:r>
            <a:endParaRPr sz="1200" dirty="0">
              <a:solidFill>
                <a:schemeClr val="dk1"/>
              </a:solidFill>
            </a:endParaRPr>
          </a:p>
          <a:p>
            <a:pPr marL="914400" lvl="1" indent="-304800" algn="l" rtl="0">
              <a:spcBef>
                <a:spcPts val="0"/>
              </a:spcBef>
              <a:spcAft>
                <a:spcPts val="0"/>
              </a:spcAft>
              <a:buClr>
                <a:schemeClr val="dk1"/>
              </a:buClr>
              <a:buSzPts val="1200"/>
              <a:buChar char="–"/>
            </a:pPr>
            <a:r>
              <a:rPr lang="en" sz="1200" dirty="0">
                <a:solidFill>
                  <a:schemeClr val="dk1"/>
                </a:solidFill>
              </a:rPr>
              <a:t>IT as one type of external resource</a:t>
            </a:r>
            <a:endParaRPr sz="1200" dirty="0">
              <a:solidFill>
                <a:schemeClr val="dk1"/>
              </a:solidFill>
            </a:endParaRPr>
          </a:p>
          <a:p>
            <a:pPr marL="0" lvl="0" indent="0" algn="l" rtl="0">
              <a:spcBef>
                <a:spcPts val="360"/>
              </a:spcBef>
              <a:spcAft>
                <a:spcPts val="0"/>
              </a:spcAft>
              <a:buNone/>
            </a:pPr>
            <a:endParaRPr sz="1200" b="1" dirty="0"/>
          </a:p>
          <a:p>
            <a:pPr marL="457200" lvl="0" indent="-304800" algn="l" rtl="0">
              <a:spcBef>
                <a:spcPts val="360"/>
              </a:spcBef>
              <a:spcAft>
                <a:spcPts val="0"/>
              </a:spcAft>
              <a:buSzPts val="1200"/>
              <a:buChar char="•"/>
            </a:pPr>
            <a:r>
              <a:rPr lang="en" sz="1200" b="1" dirty="0"/>
              <a:t>IT benefits for nonprofit organizations</a:t>
            </a:r>
            <a:endParaRPr sz="1200" b="1" dirty="0"/>
          </a:p>
          <a:p>
            <a:pPr marL="914400" lvl="1" indent="-304800" algn="l" rtl="0">
              <a:spcBef>
                <a:spcPts val="0"/>
              </a:spcBef>
              <a:spcAft>
                <a:spcPts val="0"/>
              </a:spcAft>
              <a:buSzPts val="1200"/>
              <a:buChar char="–"/>
            </a:pPr>
            <a:r>
              <a:rPr lang="en" sz="1200" dirty="0"/>
              <a:t>To clients: </a:t>
            </a:r>
            <a:r>
              <a:rPr lang="en" sz="1200" dirty="0" err="1"/>
              <a:t>ef</a:t>
            </a:r>
            <a:r>
              <a:rPr lang="en-US" sz="1200" dirty="0"/>
              <a:t>f</a:t>
            </a:r>
            <a:r>
              <a:rPr lang="en" sz="1200" dirty="0" err="1"/>
              <a:t>iciently</a:t>
            </a:r>
            <a:r>
              <a:rPr lang="en" sz="1200" dirty="0"/>
              <a:t> deliver service and communicate information to clients </a:t>
            </a:r>
            <a:r>
              <a:rPr lang="en" sz="1200" dirty="0">
                <a:solidFill>
                  <a:srgbClr val="999999"/>
                </a:solidFill>
              </a:rPr>
              <a:t>(Geller, Abramson &amp; de Leon, 2010; </a:t>
            </a:r>
            <a:r>
              <a:rPr lang="en" sz="1200" dirty="0" err="1">
                <a:solidFill>
                  <a:srgbClr val="999999"/>
                </a:solidFill>
              </a:rPr>
              <a:t>Goldkind</a:t>
            </a:r>
            <a:r>
              <a:rPr lang="en" sz="1200" dirty="0">
                <a:solidFill>
                  <a:srgbClr val="999999"/>
                </a:solidFill>
              </a:rPr>
              <a:t> &amp; McNutt, 2014; Lampkin, &amp; </a:t>
            </a:r>
            <a:r>
              <a:rPr lang="en" sz="1200" dirty="0" err="1">
                <a:solidFill>
                  <a:srgbClr val="999999"/>
                </a:solidFill>
              </a:rPr>
              <a:t>Hatry</a:t>
            </a:r>
            <a:r>
              <a:rPr lang="en" sz="1200" dirty="0">
                <a:solidFill>
                  <a:srgbClr val="999999"/>
                </a:solidFill>
              </a:rPr>
              <a:t>, 2003; Le Clair and Moore, 2009; McNutt, Guo, </a:t>
            </a:r>
            <a:r>
              <a:rPr lang="en" sz="1200" dirty="0" err="1">
                <a:solidFill>
                  <a:srgbClr val="999999"/>
                </a:solidFill>
              </a:rPr>
              <a:t>Goldkind</a:t>
            </a:r>
            <a:r>
              <a:rPr lang="en" sz="1200" dirty="0">
                <a:solidFill>
                  <a:srgbClr val="999999"/>
                </a:solidFill>
              </a:rPr>
              <a:t> &amp; An, 2018)</a:t>
            </a:r>
            <a:endParaRPr sz="1200" dirty="0">
              <a:solidFill>
                <a:srgbClr val="999999"/>
              </a:solidFill>
            </a:endParaRPr>
          </a:p>
          <a:p>
            <a:pPr marL="914400" lvl="1" indent="-304800" algn="l" rtl="0">
              <a:spcBef>
                <a:spcPts val="0"/>
              </a:spcBef>
              <a:spcAft>
                <a:spcPts val="0"/>
              </a:spcAft>
              <a:buSzPts val="1200"/>
              <a:buChar char="–"/>
            </a:pPr>
            <a:r>
              <a:rPr lang="en" sz="1200" dirty="0"/>
              <a:t>To donors: attract more donors and improve fundraising by eliminating exclusions and enlarge the platform </a:t>
            </a:r>
            <a:r>
              <a:rPr lang="en" sz="1200" dirty="0">
                <a:solidFill>
                  <a:srgbClr val="999999"/>
                </a:solidFill>
              </a:rPr>
              <a:t>(</a:t>
            </a:r>
            <a:r>
              <a:rPr lang="en" sz="1200" dirty="0" err="1">
                <a:solidFill>
                  <a:srgbClr val="999999"/>
                </a:solidFill>
              </a:rPr>
              <a:t>Belleflamme</a:t>
            </a:r>
            <a:r>
              <a:rPr lang="en" sz="1200" dirty="0">
                <a:solidFill>
                  <a:srgbClr val="999999"/>
                </a:solidFill>
              </a:rPr>
              <a:t>, Lambert &amp; </a:t>
            </a:r>
            <a:r>
              <a:rPr lang="en" sz="1200" dirty="0" err="1">
                <a:solidFill>
                  <a:srgbClr val="999999"/>
                </a:solidFill>
              </a:rPr>
              <a:t>Schweinbacher</a:t>
            </a:r>
            <a:r>
              <a:rPr lang="en" sz="1200" dirty="0">
                <a:solidFill>
                  <a:srgbClr val="999999"/>
                </a:solidFill>
              </a:rPr>
              <a:t>, 2010; Dumont, 2013; </a:t>
            </a:r>
            <a:r>
              <a:rPr lang="en" sz="1200" dirty="0" err="1">
                <a:solidFill>
                  <a:srgbClr val="999999"/>
                </a:solidFill>
              </a:rPr>
              <a:t>Goldkind</a:t>
            </a:r>
            <a:r>
              <a:rPr lang="en" sz="1200" dirty="0">
                <a:solidFill>
                  <a:srgbClr val="999999"/>
                </a:solidFill>
              </a:rPr>
              <a:t> &amp; McNutt, 2014; Lee &amp; Joseph, 2013; Leland, 2008)</a:t>
            </a:r>
            <a:endParaRPr sz="1200" dirty="0">
              <a:solidFill>
                <a:srgbClr val="999999"/>
              </a:solidFill>
            </a:endParaRPr>
          </a:p>
          <a:p>
            <a:pPr marL="914400" lvl="1" indent="-304800" algn="l" rtl="0">
              <a:spcBef>
                <a:spcPts val="0"/>
              </a:spcBef>
              <a:spcAft>
                <a:spcPts val="0"/>
              </a:spcAft>
              <a:buSzPts val="1200"/>
              <a:buChar char="–"/>
            </a:pPr>
            <a:r>
              <a:rPr lang="en" sz="1200" dirty="0"/>
              <a:t>To organizations: </a:t>
            </a:r>
            <a:endParaRPr sz="1200" dirty="0"/>
          </a:p>
          <a:p>
            <a:pPr marL="1371600" lvl="2" indent="-304800" algn="l" rtl="0">
              <a:spcBef>
                <a:spcPts val="0"/>
              </a:spcBef>
              <a:spcAft>
                <a:spcPts val="0"/>
              </a:spcAft>
              <a:buSzPts val="1200"/>
              <a:buChar char="•"/>
            </a:pPr>
            <a:r>
              <a:rPr lang="en" sz="1200" dirty="0"/>
              <a:t>Internally, improve efficiency in administration and internal operation </a:t>
            </a:r>
            <a:r>
              <a:rPr lang="en" sz="1200" dirty="0">
                <a:solidFill>
                  <a:srgbClr val="999999"/>
                </a:solidFill>
              </a:rPr>
              <a:t>(</a:t>
            </a:r>
            <a:r>
              <a:rPr lang="en" sz="1200" dirty="0" err="1">
                <a:solidFill>
                  <a:srgbClr val="999999"/>
                </a:solidFill>
              </a:rPr>
              <a:t>Gahran</a:t>
            </a:r>
            <a:r>
              <a:rPr lang="en" sz="1200" dirty="0">
                <a:solidFill>
                  <a:srgbClr val="999999"/>
                </a:solidFill>
              </a:rPr>
              <a:t> &amp; Perlstein, 2012; McNutt, Guo, </a:t>
            </a:r>
            <a:r>
              <a:rPr lang="en" sz="1200" dirty="0" err="1">
                <a:solidFill>
                  <a:srgbClr val="999999"/>
                </a:solidFill>
              </a:rPr>
              <a:t>Goldkind</a:t>
            </a:r>
            <a:r>
              <a:rPr lang="en" sz="1200" dirty="0">
                <a:solidFill>
                  <a:srgbClr val="999999"/>
                </a:solidFill>
              </a:rPr>
              <a:t> &amp; An, 2018; </a:t>
            </a:r>
            <a:r>
              <a:rPr lang="en" sz="1200" dirty="0" err="1">
                <a:solidFill>
                  <a:srgbClr val="999999"/>
                </a:solidFill>
              </a:rPr>
              <a:t>Munizu</a:t>
            </a:r>
            <a:r>
              <a:rPr lang="en" sz="1200" dirty="0">
                <a:solidFill>
                  <a:srgbClr val="999999"/>
                </a:solidFill>
              </a:rPr>
              <a:t>, 2010)</a:t>
            </a:r>
            <a:r>
              <a:rPr lang="en" sz="1200" dirty="0"/>
              <a:t>; </a:t>
            </a:r>
            <a:endParaRPr sz="1200" dirty="0"/>
          </a:p>
          <a:p>
            <a:pPr marL="1371600" lvl="2" indent="-304800" algn="l" rtl="0">
              <a:spcBef>
                <a:spcPts val="0"/>
              </a:spcBef>
              <a:spcAft>
                <a:spcPts val="0"/>
              </a:spcAft>
              <a:buSzPts val="1200"/>
              <a:buChar char="•"/>
            </a:pPr>
            <a:r>
              <a:rPr lang="en" sz="1200" dirty="0"/>
              <a:t>Externally, bring communication and collaboration opportunities among the social networking in the nonprofit sector </a:t>
            </a:r>
            <a:r>
              <a:rPr lang="en" sz="1200" dirty="0">
                <a:solidFill>
                  <a:srgbClr val="999999"/>
                </a:solidFill>
              </a:rPr>
              <a:t>(Bogner, Tharp, &amp; McManus, 2013; McNutt, 2008; McNutt &amp; </a:t>
            </a:r>
            <a:r>
              <a:rPr lang="en" sz="1200" dirty="0" err="1">
                <a:solidFill>
                  <a:srgbClr val="999999"/>
                </a:solidFill>
              </a:rPr>
              <a:t>Goldkind</a:t>
            </a:r>
            <a:r>
              <a:rPr lang="en" sz="1200" dirty="0">
                <a:solidFill>
                  <a:srgbClr val="999999"/>
                </a:solidFill>
              </a:rPr>
              <a:t>, 2018; McNutt, Guo, </a:t>
            </a:r>
            <a:r>
              <a:rPr lang="en" sz="1200" dirty="0" err="1">
                <a:solidFill>
                  <a:srgbClr val="999999"/>
                </a:solidFill>
              </a:rPr>
              <a:t>Goldkind</a:t>
            </a:r>
            <a:r>
              <a:rPr lang="en" sz="1200" dirty="0">
                <a:solidFill>
                  <a:srgbClr val="999999"/>
                </a:solidFill>
              </a:rPr>
              <a:t> &amp; An, 2018)</a:t>
            </a:r>
            <a:endParaRPr sz="1200" dirty="0">
              <a:solidFill>
                <a:srgbClr val="999999"/>
              </a:solidFill>
            </a:endParaRPr>
          </a:p>
          <a:p>
            <a:pPr marL="0" lvl="0" indent="0" algn="l" rtl="0">
              <a:spcBef>
                <a:spcPts val="360"/>
              </a:spcBef>
              <a:spcAft>
                <a:spcPts val="0"/>
              </a:spcAft>
              <a:buNone/>
            </a:pPr>
            <a:endParaRP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Research Questions</a:t>
            </a:r>
            <a:endParaRPr sz="2000"/>
          </a:p>
        </p:txBody>
      </p:sp>
      <p:sp>
        <p:nvSpPr>
          <p:cNvPr id="90" name="Google Shape;90;p18"/>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 sz="1400"/>
              <a:t>What are the financial returns of information technology investment in nonprofit organizations? </a:t>
            </a:r>
            <a:endParaRPr sz="1400"/>
          </a:p>
          <a:p>
            <a:pPr marL="0" lvl="0" indent="0" algn="l" rtl="0">
              <a:spcBef>
                <a:spcPts val="360"/>
              </a:spcBef>
              <a:spcAft>
                <a:spcPts val="0"/>
              </a:spcAft>
              <a:buNone/>
            </a:pPr>
            <a:endParaRPr sz="1400"/>
          </a:p>
          <a:p>
            <a:pPr marL="457200" lvl="0" indent="-317500" algn="l" rtl="0">
              <a:spcBef>
                <a:spcPts val="360"/>
              </a:spcBef>
              <a:spcAft>
                <a:spcPts val="0"/>
              </a:spcAft>
              <a:buSzPts val="1400"/>
              <a:buChar char="•"/>
            </a:pPr>
            <a:r>
              <a:rPr lang="en" sz="1400"/>
              <a:t>How does information technology expense impact revenues in nonprofit organizations?</a:t>
            </a:r>
            <a:endParaRPr sz="1400"/>
          </a:p>
          <a:p>
            <a:pPr marL="0" lvl="0" indent="0" algn="l" rtl="0">
              <a:spcBef>
                <a:spcPts val="360"/>
              </a:spcBef>
              <a:spcAft>
                <a:spcPts val="0"/>
              </a:spcAft>
              <a:buNone/>
            </a:pPr>
            <a:endParaRPr sz="1400"/>
          </a:p>
          <a:p>
            <a:pPr marL="457200" lvl="0" indent="-317500" algn="l" rtl="0">
              <a:spcBef>
                <a:spcPts val="360"/>
              </a:spcBef>
              <a:spcAft>
                <a:spcPts val="0"/>
              </a:spcAft>
              <a:buSzPts val="1400"/>
              <a:buChar char="•"/>
            </a:pPr>
            <a:r>
              <a:rPr lang="en" sz="1400"/>
              <a:t>How does information technology expense impact efficiency in nonprofit organizations?</a:t>
            </a:r>
            <a:endParaRPr sz="1400"/>
          </a:p>
          <a:p>
            <a:pPr marL="0" lvl="0" indent="0" algn="l" rtl="0">
              <a:spcBef>
                <a:spcPts val="360"/>
              </a:spcBef>
              <a:spcAft>
                <a:spcPts val="0"/>
              </a:spcAft>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Hypotheses</a:t>
            </a:r>
            <a:endParaRPr sz="2000"/>
          </a:p>
        </p:txBody>
      </p:sp>
      <p:sp>
        <p:nvSpPr>
          <p:cNvPr id="96" name="Google Shape;96;p19"/>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457200" lvl="0" indent="-279400" algn="l" rtl="0">
              <a:spcBef>
                <a:spcPts val="360"/>
              </a:spcBef>
              <a:spcAft>
                <a:spcPts val="0"/>
              </a:spcAft>
              <a:buSzPts val="800"/>
              <a:buChar char="•"/>
            </a:pPr>
            <a:r>
              <a:rPr lang="en" sz="1200"/>
              <a:t>H1: Information technology expenditure will increase </a:t>
            </a:r>
            <a:r>
              <a:rPr lang="en" sz="1200" b="1"/>
              <a:t>revenue</a:t>
            </a:r>
            <a:r>
              <a:rPr lang="en" sz="1200"/>
              <a:t> in nonprofit organizations.</a:t>
            </a:r>
            <a:endParaRPr sz="1200"/>
          </a:p>
          <a:p>
            <a:pPr marL="914400" lvl="1" indent="-279400" algn="l" rtl="0">
              <a:spcBef>
                <a:spcPts val="0"/>
              </a:spcBef>
              <a:spcAft>
                <a:spcPts val="0"/>
              </a:spcAft>
              <a:buSzPts val="800"/>
              <a:buChar char="–"/>
            </a:pPr>
            <a:r>
              <a:rPr lang="en" sz="1200"/>
              <a:t>H1a: I</a:t>
            </a:r>
            <a:r>
              <a:rPr lang="en" sz="1200">
                <a:solidFill>
                  <a:schemeClr val="dk1"/>
                </a:solidFill>
              </a:rPr>
              <a:t>nformation technology expenditure will increase </a:t>
            </a:r>
            <a:r>
              <a:rPr lang="en" sz="1200" b="1">
                <a:solidFill>
                  <a:schemeClr val="dk1"/>
                </a:solidFill>
              </a:rPr>
              <a:t>total revenue</a:t>
            </a:r>
            <a:r>
              <a:rPr lang="en" sz="1200">
                <a:solidFill>
                  <a:schemeClr val="dk1"/>
                </a:solidFill>
              </a:rPr>
              <a:t>.</a:t>
            </a:r>
            <a:endParaRPr sz="1200"/>
          </a:p>
          <a:p>
            <a:pPr marL="914400" lvl="1" indent="-279400" algn="l" rtl="0">
              <a:spcBef>
                <a:spcPts val="0"/>
              </a:spcBef>
              <a:spcAft>
                <a:spcPts val="0"/>
              </a:spcAft>
              <a:buSzPts val="800"/>
              <a:buChar char="–"/>
            </a:pPr>
            <a:r>
              <a:rPr lang="en" sz="1200"/>
              <a:t>H1b: Information technology expenditure will increase </a:t>
            </a:r>
            <a:r>
              <a:rPr lang="en" sz="1200" b="1"/>
              <a:t>charitable donations</a:t>
            </a:r>
            <a:r>
              <a:rPr lang="en" sz="1200"/>
              <a:t>.</a:t>
            </a:r>
            <a:endParaRPr sz="1200"/>
          </a:p>
          <a:p>
            <a:pPr marL="914400" lvl="1" indent="-279400" algn="l" rtl="0">
              <a:spcBef>
                <a:spcPts val="0"/>
              </a:spcBef>
              <a:spcAft>
                <a:spcPts val="0"/>
              </a:spcAft>
              <a:buSzPts val="800"/>
              <a:buChar char="–"/>
            </a:pPr>
            <a:r>
              <a:rPr lang="en" sz="1200"/>
              <a:t>H1c: Information technology expenditure will increase </a:t>
            </a:r>
            <a:r>
              <a:rPr lang="en" sz="1200" b="1"/>
              <a:t>income from program service</a:t>
            </a:r>
            <a:r>
              <a:rPr lang="en" sz="1200"/>
              <a:t>.</a:t>
            </a:r>
            <a:endParaRPr sz="1200"/>
          </a:p>
          <a:p>
            <a:pPr marL="0" lvl="0" indent="0" algn="l" rtl="0">
              <a:spcBef>
                <a:spcPts val="360"/>
              </a:spcBef>
              <a:spcAft>
                <a:spcPts val="0"/>
              </a:spcAft>
              <a:buNone/>
            </a:pPr>
            <a:endParaRPr sz="1200"/>
          </a:p>
          <a:p>
            <a:pPr marL="457200" lvl="0" indent="-279400" algn="l" rtl="0">
              <a:spcBef>
                <a:spcPts val="360"/>
              </a:spcBef>
              <a:spcAft>
                <a:spcPts val="0"/>
              </a:spcAft>
              <a:buSzPts val="800"/>
              <a:buChar char="•"/>
            </a:pPr>
            <a:r>
              <a:rPr lang="en" sz="1200"/>
              <a:t>H2: Information technology expenditure will improve the </a:t>
            </a:r>
            <a:r>
              <a:rPr lang="en" sz="1200" b="1"/>
              <a:t>efficiency</a:t>
            </a:r>
            <a:r>
              <a:rPr lang="en" sz="1200"/>
              <a:t> in nonprofit organizations.</a:t>
            </a:r>
            <a:endParaRPr sz="1200"/>
          </a:p>
          <a:p>
            <a:pPr marL="914400" lvl="1" indent="-279400" algn="l" rtl="0">
              <a:spcBef>
                <a:spcPts val="0"/>
              </a:spcBef>
              <a:spcAft>
                <a:spcPts val="0"/>
              </a:spcAft>
              <a:buSzPts val="800"/>
              <a:buChar char="–"/>
            </a:pPr>
            <a:r>
              <a:rPr lang="en" sz="1200"/>
              <a:t>H2a: Expenditure in information technology will improve the </a:t>
            </a:r>
            <a:r>
              <a:rPr lang="en" sz="1200" b="1"/>
              <a:t>management and administrative efficiency</a:t>
            </a:r>
            <a:r>
              <a:rPr lang="en" sz="1200"/>
              <a:t>.</a:t>
            </a:r>
            <a:endParaRPr sz="1200"/>
          </a:p>
          <a:p>
            <a:pPr marL="914400" lvl="1" indent="-279400" algn="l" rtl="0">
              <a:spcBef>
                <a:spcPts val="0"/>
              </a:spcBef>
              <a:spcAft>
                <a:spcPts val="0"/>
              </a:spcAft>
              <a:buSzPts val="800"/>
              <a:buChar char="–"/>
            </a:pPr>
            <a:r>
              <a:rPr lang="en" sz="1200"/>
              <a:t>H2b: Information technology expenditure will improve </a:t>
            </a:r>
            <a:r>
              <a:rPr lang="en" sz="1200" b="1"/>
              <a:t>fundraising efficiency</a:t>
            </a:r>
            <a:r>
              <a:rPr lang="en" sz="1200"/>
              <a:t>.</a:t>
            </a:r>
            <a:endParaRPr sz="1200"/>
          </a:p>
          <a:p>
            <a:pPr marL="914400" lvl="1" indent="-279400" algn="l" rtl="0">
              <a:spcBef>
                <a:spcPts val="0"/>
              </a:spcBef>
              <a:spcAft>
                <a:spcPts val="0"/>
              </a:spcAft>
              <a:buSzPts val="800"/>
              <a:buChar char="–"/>
            </a:pPr>
            <a:r>
              <a:rPr lang="en" sz="1200"/>
              <a:t>H2c: Information technology expenditure will improve </a:t>
            </a:r>
            <a:r>
              <a:rPr lang="en" sz="1200" b="1"/>
              <a:t>program service efficiency</a:t>
            </a:r>
            <a:r>
              <a:rPr lang="en" sz="1200"/>
              <a:t>.</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Methodology</a:t>
            </a:r>
            <a:endParaRPr sz="2000"/>
          </a:p>
        </p:txBody>
      </p:sp>
      <p:sp>
        <p:nvSpPr>
          <p:cNvPr id="102" name="Google Shape;102;p20"/>
          <p:cNvSpPr txBox="1">
            <a:spLocks noGrp="1"/>
          </p:cNvSpPr>
          <p:nvPr>
            <p:ph type="body" idx="1"/>
          </p:nvPr>
        </p:nvSpPr>
        <p:spPr>
          <a:xfrm>
            <a:off x="457200" y="1317450"/>
            <a:ext cx="8229600" cy="3184800"/>
          </a:xfrm>
          <a:prstGeom prst="rect">
            <a:avLst/>
          </a:prstGeom>
        </p:spPr>
        <p:txBody>
          <a:bodyPr spcFirstLastPara="1" wrap="square" lIns="91425" tIns="45700" rIns="91425" bIns="45700" anchor="t" anchorCtr="0">
            <a:noAutofit/>
          </a:bodyPr>
          <a:lstStyle/>
          <a:p>
            <a:pPr marL="457200" lvl="0" indent="-304800" algn="l" rtl="0">
              <a:spcBef>
                <a:spcPts val="360"/>
              </a:spcBef>
              <a:spcAft>
                <a:spcPts val="0"/>
              </a:spcAft>
              <a:buSzPts val="1200"/>
              <a:buChar char="•"/>
            </a:pPr>
            <a:r>
              <a:rPr lang="en" sz="1200" b="1"/>
              <a:t>Longitude study through panel data analysis</a:t>
            </a:r>
            <a:endParaRPr sz="1200" b="1"/>
          </a:p>
          <a:p>
            <a:pPr marL="457200" lvl="0" indent="-304800" algn="l" rtl="0">
              <a:spcBef>
                <a:spcPts val="0"/>
              </a:spcBef>
              <a:spcAft>
                <a:spcPts val="0"/>
              </a:spcAft>
              <a:buSzPts val="1200"/>
              <a:buChar char="•"/>
            </a:pPr>
            <a:r>
              <a:rPr lang="en" sz="1200" b="1"/>
              <a:t>Data</a:t>
            </a:r>
            <a:r>
              <a:rPr lang="en" sz="1200"/>
              <a:t>: IRS Form 990 annual tax filing data, 2010 - 2017</a:t>
            </a:r>
            <a:endParaRPr sz="1200"/>
          </a:p>
          <a:p>
            <a:pPr marL="457200" lvl="0" indent="-304800" algn="l" rtl="0">
              <a:spcBef>
                <a:spcPts val="0"/>
              </a:spcBef>
              <a:spcAft>
                <a:spcPts val="0"/>
              </a:spcAft>
              <a:buSzPts val="1200"/>
              <a:buChar char="•"/>
            </a:pPr>
            <a:r>
              <a:rPr lang="en" sz="1200" b="1"/>
              <a:t>Sample</a:t>
            </a:r>
            <a:r>
              <a:rPr lang="en" sz="1200"/>
              <a:t>: Around 9,400 NPOs that reported detailed IT expenditure in their Form 990</a:t>
            </a:r>
            <a:endParaRPr sz="1200"/>
          </a:p>
          <a:p>
            <a:pPr marL="457200" lvl="0" indent="-304800" algn="l" rtl="0">
              <a:spcBef>
                <a:spcPts val="0"/>
              </a:spcBef>
              <a:spcAft>
                <a:spcPts val="0"/>
              </a:spcAft>
              <a:buSzPts val="1200"/>
              <a:buChar char="•"/>
            </a:pPr>
            <a:r>
              <a:rPr lang="en" sz="1200" b="1"/>
              <a:t>Independent Variables</a:t>
            </a:r>
            <a:endParaRPr sz="1200" b="1"/>
          </a:p>
          <a:p>
            <a:pPr marL="914400" lvl="1" indent="-304800" algn="l" rtl="0">
              <a:spcBef>
                <a:spcPts val="0"/>
              </a:spcBef>
              <a:spcAft>
                <a:spcPts val="0"/>
              </a:spcAft>
              <a:buSzPts val="1200"/>
              <a:buChar char="–"/>
            </a:pPr>
            <a:r>
              <a:rPr lang="en" sz="1200"/>
              <a:t>Total information technology expenses: 990 Form Part IX Statement of Functional Expenses Line 14 Column (A)</a:t>
            </a:r>
            <a:endParaRPr sz="1200"/>
          </a:p>
          <a:p>
            <a:pPr marL="914400" lvl="1" indent="-304800" algn="l" rtl="0">
              <a:spcBef>
                <a:spcPts val="0"/>
              </a:spcBef>
              <a:spcAft>
                <a:spcPts val="0"/>
              </a:spcAft>
              <a:buSzPts val="1200"/>
              <a:buChar char="–"/>
            </a:pPr>
            <a:r>
              <a:rPr lang="en" sz="1200"/>
              <a:t>Program service IT expenses: Column (B) </a:t>
            </a:r>
            <a:endParaRPr sz="1200"/>
          </a:p>
          <a:p>
            <a:pPr marL="914400" lvl="1" indent="-304800" algn="l" rtl="0">
              <a:spcBef>
                <a:spcPts val="0"/>
              </a:spcBef>
              <a:spcAft>
                <a:spcPts val="0"/>
              </a:spcAft>
              <a:buSzPts val="1200"/>
              <a:buChar char="–"/>
            </a:pPr>
            <a:r>
              <a:rPr lang="en" sz="1200"/>
              <a:t>Management and general IT expenses</a:t>
            </a:r>
            <a:r>
              <a:rPr lang="en" sz="1200">
                <a:solidFill>
                  <a:schemeClr val="dk1"/>
                </a:solidFill>
              </a:rPr>
              <a:t>: Column (C)</a:t>
            </a:r>
            <a:endParaRPr sz="1200"/>
          </a:p>
          <a:p>
            <a:pPr marL="914400" lvl="1" indent="-304800" algn="l" rtl="0">
              <a:spcBef>
                <a:spcPts val="0"/>
              </a:spcBef>
              <a:spcAft>
                <a:spcPts val="0"/>
              </a:spcAft>
              <a:buSzPts val="1200"/>
              <a:buChar char="–"/>
            </a:pPr>
            <a:r>
              <a:rPr lang="en" sz="1200"/>
              <a:t>Fundraising IT expenses</a:t>
            </a:r>
            <a:r>
              <a:rPr lang="en" sz="1200">
                <a:solidFill>
                  <a:schemeClr val="dk1"/>
                </a:solidFill>
              </a:rPr>
              <a:t>: Column (D)</a:t>
            </a:r>
            <a:endParaRPr sz="1200"/>
          </a:p>
          <a:p>
            <a:pPr marL="457200" lvl="0" indent="457200" algn="l" rtl="0">
              <a:spcBef>
                <a:spcPts val="360"/>
              </a:spcBef>
              <a:spcAft>
                <a:spcPts val="0"/>
              </a:spcAft>
              <a:buNone/>
            </a:pPr>
            <a:r>
              <a:rPr lang="en" sz="1200"/>
              <a:t>* A = B+C+D</a:t>
            </a:r>
            <a:endParaRPr sz="1200"/>
          </a:p>
          <a:p>
            <a:pPr marL="457200" lvl="0" indent="-304800" algn="l" rtl="0">
              <a:spcBef>
                <a:spcPts val="360"/>
              </a:spcBef>
              <a:spcAft>
                <a:spcPts val="0"/>
              </a:spcAft>
              <a:buSzPts val="1200"/>
              <a:buChar char="•"/>
            </a:pPr>
            <a:r>
              <a:rPr lang="en" sz="1200" b="1"/>
              <a:t>Dependent Variables</a:t>
            </a:r>
            <a:endParaRPr sz="1200" b="1"/>
          </a:p>
          <a:p>
            <a:pPr marL="914400" lvl="1" indent="-304800" algn="l" rtl="0">
              <a:spcBef>
                <a:spcPts val="0"/>
              </a:spcBef>
              <a:spcAft>
                <a:spcPts val="0"/>
              </a:spcAft>
              <a:buSzPts val="1200"/>
              <a:buChar char="–"/>
            </a:pPr>
            <a:r>
              <a:rPr lang="en" sz="1200"/>
              <a:t>Total revenues</a:t>
            </a:r>
            <a:endParaRPr sz="1200"/>
          </a:p>
          <a:p>
            <a:pPr marL="914400" lvl="1" indent="-304800" algn="l" rtl="0">
              <a:spcBef>
                <a:spcPts val="0"/>
              </a:spcBef>
              <a:spcAft>
                <a:spcPts val="0"/>
              </a:spcAft>
              <a:buSzPts val="1200"/>
              <a:buChar char="–"/>
            </a:pPr>
            <a:r>
              <a:rPr lang="en" sz="1200"/>
              <a:t>Total donations</a:t>
            </a:r>
            <a:endParaRPr sz="1200"/>
          </a:p>
          <a:p>
            <a:pPr marL="914400" lvl="1" indent="-304800" algn="l" rtl="0">
              <a:spcBef>
                <a:spcPts val="0"/>
              </a:spcBef>
              <a:spcAft>
                <a:spcPts val="0"/>
              </a:spcAft>
              <a:buSzPts val="1200"/>
              <a:buChar char="–"/>
            </a:pPr>
            <a:r>
              <a:rPr lang="en" sz="1200"/>
              <a:t>Program service revenues</a:t>
            </a:r>
            <a:endParaRPr sz="1200"/>
          </a:p>
          <a:p>
            <a:pPr marL="914400" lvl="1" indent="-304800" algn="l" rtl="0">
              <a:spcBef>
                <a:spcPts val="0"/>
              </a:spcBef>
              <a:spcAft>
                <a:spcPts val="0"/>
              </a:spcAft>
              <a:buSzPts val="1200"/>
              <a:buChar char="–"/>
            </a:pPr>
            <a:r>
              <a:rPr lang="en" sz="1200"/>
              <a:t>Fundraising efficiency = total donations / fundraising expenses</a:t>
            </a:r>
            <a:endParaRPr sz="1200"/>
          </a:p>
          <a:p>
            <a:pPr marL="914400" lvl="1" indent="-304800" algn="l" rtl="0">
              <a:spcBef>
                <a:spcPts val="0"/>
              </a:spcBef>
              <a:spcAft>
                <a:spcPts val="0"/>
              </a:spcAft>
              <a:buSzPts val="1200"/>
              <a:buChar char="–"/>
            </a:pPr>
            <a:r>
              <a:rPr lang="en" sz="1200"/>
              <a:t>Program efficiency = program expenses / total expenses</a:t>
            </a:r>
            <a:endParaRPr sz="1200"/>
          </a:p>
          <a:p>
            <a:pPr marL="914400" lvl="1" indent="-304800" algn="l" rtl="0">
              <a:spcBef>
                <a:spcPts val="0"/>
              </a:spcBef>
              <a:spcAft>
                <a:spcPts val="0"/>
              </a:spcAft>
              <a:buSzPts val="1200"/>
              <a:buChar char="–"/>
            </a:pPr>
            <a:r>
              <a:rPr lang="en" sz="1200"/>
              <a:t>Management efficiency = administrative expenses / total expenses</a:t>
            </a:r>
            <a:endParaRPr sz="1200"/>
          </a:p>
          <a:p>
            <a:pPr marL="457200" lvl="0" indent="-304800" algn="l" rtl="0">
              <a:spcBef>
                <a:spcPts val="0"/>
              </a:spcBef>
              <a:spcAft>
                <a:spcPts val="0"/>
              </a:spcAft>
              <a:buSzPts val="1200"/>
              <a:buChar char="•"/>
            </a:pPr>
            <a:r>
              <a:rPr lang="en" sz="1200" b="1"/>
              <a:t>Control Variables</a:t>
            </a:r>
            <a:r>
              <a:rPr lang="en" sz="1200"/>
              <a:t>: total assets, number of employees, organization age, and organization type</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000"/>
              <a:t>Descriptive Statistics</a:t>
            </a:r>
            <a:endParaRPr sz="2000"/>
          </a:p>
        </p:txBody>
      </p:sp>
      <p:graphicFrame>
        <p:nvGraphicFramePr>
          <p:cNvPr id="108" name="Google Shape;108;p21"/>
          <p:cNvGraphicFramePr/>
          <p:nvPr/>
        </p:nvGraphicFramePr>
        <p:xfrm>
          <a:off x="756013" y="1313850"/>
          <a:ext cx="7631975" cy="3067050"/>
        </p:xfrm>
        <a:graphic>
          <a:graphicData uri="http://schemas.openxmlformats.org/drawingml/2006/table">
            <a:tbl>
              <a:tblPr>
                <a:noFill/>
                <a:tableStyleId>{AD60F7CC-27BE-49CC-8630-D5AAB620E2F1}</a:tableStyleId>
              </a:tblPr>
              <a:tblGrid>
                <a:gridCol w="2931300">
                  <a:extLst>
                    <a:ext uri="{9D8B030D-6E8A-4147-A177-3AD203B41FA5}">
                      <a16:colId xmlns:a16="http://schemas.microsoft.com/office/drawing/2014/main" val="20000"/>
                    </a:ext>
                  </a:extLst>
                </a:gridCol>
                <a:gridCol w="880275">
                  <a:extLst>
                    <a:ext uri="{9D8B030D-6E8A-4147-A177-3AD203B41FA5}">
                      <a16:colId xmlns:a16="http://schemas.microsoft.com/office/drawing/2014/main" val="20001"/>
                    </a:ext>
                  </a:extLst>
                </a:gridCol>
                <a:gridCol w="880275">
                  <a:extLst>
                    <a:ext uri="{9D8B030D-6E8A-4147-A177-3AD203B41FA5}">
                      <a16:colId xmlns:a16="http://schemas.microsoft.com/office/drawing/2014/main" val="20002"/>
                    </a:ext>
                  </a:extLst>
                </a:gridCol>
                <a:gridCol w="1179575">
                  <a:extLst>
                    <a:ext uri="{9D8B030D-6E8A-4147-A177-3AD203B41FA5}">
                      <a16:colId xmlns:a16="http://schemas.microsoft.com/office/drawing/2014/main" val="20003"/>
                    </a:ext>
                  </a:extLst>
                </a:gridCol>
                <a:gridCol w="880275">
                  <a:extLst>
                    <a:ext uri="{9D8B030D-6E8A-4147-A177-3AD203B41FA5}">
                      <a16:colId xmlns:a16="http://schemas.microsoft.com/office/drawing/2014/main" val="20004"/>
                    </a:ext>
                  </a:extLst>
                </a:gridCol>
                <a:gridCol w="880275">
                  <a:extLst>
                    <a:ext uri="{9D8B030D-6E8A-4147-A177-3AD203B41FA5}">
                      <a16:colId xmlns:a16="http://schemas.microsoft.com/office/drawing/2014/main" val="20005"/>
                    </a:ext>
                  </a:extLst>
                </a:gridCol>
              </a:tblGrid>
              <a:tr h="219075">
                <a:tc>
                  <a:txBody>
                    <a:bodyPr/>
                    <a:lstStyle/>
                    <a:p>
                      <a:pPr marL="0" lvl="0" indent="0" algn="l" rtl="0">
                        <a:lnSpc>
                          <a:spcPct val="115000"/>
                        </a:lnSpc>
                        <a:spcBef>
                          <a:spcPts val="0"/>
                        </a:spcBef>
                        <a:spcAft>
                          <a:spcPts val="0"/>
                        </a:spcAft>
                        <a:buNone/>
                      </a:pPr>
                      <a:r>
                        <a:rPr lang="en" sz="1100" b="1"/>
                        <a:t>Variables</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N</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Min</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Max</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Mean</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Median</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219075">
                <a:tc>
                  <a:txBody>
                    <a:bodyPr/>
                    <a:lstStyle/>
                    <a:p>
                      <a:pPr marL="0" lvl="0" indent="0" algn="l" rtl="0">
                        <a:lnSpc>
                          <a:spcPct val="115000"/>
                        </a:lnSpc>
                        <a:spcBef>
                          <a:spcPts val="0"/>
                        </a:spcBef>
                        <a:spcAft>
                          <a:spcPts val="0"/>
                        </a:spcAft>
                        <a:buNone/>
                      </a:pPr>
                      <a:r>
                        <a:rPr lang="en" sz="1100" b="1"/>
                        <a:t>Independent Variables</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219075">
                <a:tc>
                  <a:txBody>
                    <a:bodyPr/>
                    <a:lstStyle/>
                    <a:p>
                      <a:pPr marL="0" lvl="0" indent="0" algn="l" rtl="0">
                        <a:lnSpc>
                          <a:spcPct val="115000"/>
                        </a:lnSpc>
                        <a:spcBef>
                          <a:spcPts val="0"/>
                        </a:spcBef>
                        <a:spcAft>
                          <a:spcPts val="0"/>
                        </a:spcAft>
                        <a:buNone/>
                      </a:pPr>
                      <a:r>
                        <a:rPr lang="en" sz="1100"/>
                        <a:t>    Total IT Expense_t-1</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224,100,000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342,129</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1,588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219075">
                <a:tc>
                  <a:txBody>
                    <a:bodyPr/>
                    <a:lstStyle/>
                    <a:p>
                      <a:pPr marL="0" lvl="0" indent="0" algn="l" rtl="0">
                        <a:lnSpc>
                          <a:spcPct val="115000"/>
                        </a:lnSpc>
                        <a:spcBef>
                          <a:spcPts val="0"/>
                        </a:spcBef>
                        <a:spcAft>
                          <a:spcPts val="0"/>
                        </a:spcAft>
                        <a:buNone/>
                      </a:pPr>
                      <a:r>
                        <a:rPr lang="en" sz="1100"/>
                        <a:t>    Program Service IT Expense_t-1</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224,100,000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223,060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219075">
                <a:tc>
                  <a:txBody>
                    <a:bodyPr/>
                    <a:lstStyle/>
                    <a:p>
                      <a:pPr marL="0" lvl="0" indent="0" algn="l" rtl="0">
                        <a:lnSpc>
                          <a:spcPct val="115000"/>
                        </a:lnSpc>
                        <a:spcBef>
                          <a:spcPts val="0"/>
                        </a:spcBef>
                        <a:spcAft>
                          <a:spcPts val="0"/>
                        </a:spcAft>
                        <a:buNone/>
                      </a:pPr>
                      <a:r>
                        <a:rPr lang="en" sz="1100"/>
                        <a:t>    Management and General IT Expense_t-1</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94,613,408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115,054</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219075">
                <a:tc>
                  <a:txBody>
                    <a:bodyPr/>
                    <a:lstStyle/>
                    <a:p>
                      <a:pPr marL="0" lvl="0" indent="0" algn="l" rtl="0">
                        <a:lnSpc>
                          <a:spcPct val="115000"/>
                        </a:lnSpc>
                        <a:spcBef>
                          <a:spcPts val="0"/>
                        </a:spcBef>
                        <a:spcAft>
                          <a:spcPts val="0"/>
                        </a:spcAft>
                        <a:buNone/>
                      </a:pPr>
                      <a:r>
                        <a:rPr lang="en" sz="1100"/>
                        <a:t>    Fundraising IT Expense_t-1</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3,420,536</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4,015.66</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219075">
                <a:tc>
                  <a:txBody>
                    <a:bodyPr/>
                    <a:lstStyle/>
                    <a:p>
                      <a:pPr marL="0" lvl="0" indent="0" algn="l" rtl="0">
                        <a:lnSpc>
                          <a:spcPct val="115000"/>
                        </a:lnSpc>
                        <a:spcBef>
                          <a:spcPts val="0"/>
                        </a:spcBef>
                        <a:spcAft>
                          <a:spcPts val="0"/>
                        </a:spcAft>
                        <a:buNone/>
                      </a:pPr>
                      <a:r>
                        <a:rPr lang="en" sz="1100" b="1"/>
                        <a:t>Dependent Variables</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219075">
                <a:tc>
                  <a:txBody>
                    <a:bodyPr/>
                    <a:lstStyle/>
                    <a:p>
                      <a:pPr marL="0" lvl="0" indent="0" algn="l" rtl="0">
                        <a:lnSpc>
                          <a:spcPct val="115000"/>
                        </a:lnSpc>
                        <a:spcBef>
                          <a:spcPts val="0"/>
                        </a:spcBef>
                        <a:spcAft>
                          <a:spcPts val="0"/>
                        </a:spcAft>
                        <a:buNone/>
                      </a:pPr>
                      <a:r>
                        <a:rPr lang="en" sz="1100"/>
                        <a:t>    Total Revenue_t</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10,190,000,000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36,000,000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3,000,000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219075">
                <a:tc>
                  <a:txBody>
                    <a:bodyPr/>
                    <a:lstStyle/>
                    <a:p>
                      <a:pPr marL="0" lvl="0" indent="0" algn="l" rtl="0">
                        <a:lnSpc>
                          <a:spcPct val="115000"/>
                        </a:lnSpc>
                        <a:spcBef>
                          <a:spcPts val="0"/>
                        </a:spcBef>
                        <a:spcAft>
                          <a:spcPts val="0"/>
                        </a:spcAft>
                        <a:buNone/>
                      </a:pPr>
                      <a:r>
                        <a:rPr lang="en" sz="1100"/>
                        <a:t>    Total Donation</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1,969,000,000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7,100,000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388,944</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r h="219075">
                <a:tc>
                  <a:txBody>
                    <a:bodyPr/>
                    <a:lstStyle/>
                    <a:p>
                      <a:pPr marL="0" lvl="0" indent="0" algn="l" rtl="0">
                        <a:lnSpc>
                          <a:spcPct val="115000"/>
                        </a:lnSpc>
                        <a:spcBef>
                          <a:spcPts val="0"/>
                        </a:spcBef>
                        <a:spcAft>
                          <a:spcPts val="0"/>
                        </a:spcAft>
                        <a:buNone/>
                      </a:pPr>
                      <a:r>
                        <a:rPr lang="en" sz="1100"/>
                        <a:t>    Total Program Service Revenue</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9,792,000,000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26,000,000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774,656</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9"/>
                  </a:ext>
                </a:extLst>
              </a:tr>
              <a:tr h="219075">
                <a:tc>
                  <a:txBody>
                    <a:bodyPr/>
                    <a:lstStyle/>
                    <a:p>
                      <a:pPr marL="0" lvl="0" indent="0" algn="l" rtl="0">
                        <a:lnSpc>
                          <a:spcPct val="115000"/>
                        </a:lnSpc>
                        <a:spcBef>
                          <a:spcPts val="0"/>
                        </a:spcBef>
                        <a:spcAft>
                          <a:spcPts val="0"/>
                        </a:spcAft>
                        <a:buNone/>
                      </a:pPr>
                      <a:r>
                        <a:rPr lang="en" sz="1100" b="1"/>
                        <a:t>Control Variables</a:t>
                      </a:r>
                      <a:endParaRPr sz="1100" b="1"/>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0"/>
                  </a:ext>
                </a:extLst>
              </a:tr>
              <a:tr h="219075">
                <a:tc>
                  <a:txBody>
                    <a:bodyPr/>
                    <a:lstStyle/>
                    <a:p>
                      <a:pPr marL="0" lvl="0" indent="0" algn="l" rtl="0">
                        <a:lnSpc>
                          <a:spcPct val="115000"/>
                        </a:lnSpc>
                        <a:spcBef>
                          <a:spcPts val="0"/>
                        </a:spcBef>
                        <a:spcAft>
                          <a:spcPts val="0"/>
                        </a:spcAft>
                        <a:buNone/>
                      </a:pPr>
                      <a:r>
                        <a:rPr lang="en" sz="1100"/>
                        <a:t>    Total Asset_t</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-72082</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24,780,000,000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82,000,000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4,500,000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1"/>
                  </a:ext>
                </a:extLst>
              </a:tr>
              <a:tr h="219075">
                <a:tc>
                  <a:txBody>
                    <a:bodyPr/>
                    <a:lstStyle/>
                    <a:p>
                      <a:pPr marL="0" lvl="0" indent="0" algn="l" rtl="0">
                        <a:lnSpc>
                          <a:spcPct val="115000"/>
                        </a:lnSpc>
                        <a:spcBef>
                          <a:spcPts val="0"/>
                        </a:spcBef>
                        <a:spcAft>
                          <a:spcPts val="0"/>
                        </a:spcAft>
                        <a:buNone/>
                      </a:pPr>
                      <a:r>
                        <a:rPr lang="en" sz="1100"/>
                        <a:t>    Age_t</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5</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822</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51</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40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2"/>
                  </a:ext>
                </a:extLst>
              </a:tr>
              <a:tr h="219075">
                <a:tc>
                  <a:txBody>
                    <a:bodyPr/>
                    <a:lstStyle/>
                    <a:p>
                      <a:pPr marL="0" lvl="0" indent="0" algn="l" rtl="0">
                        <a:lnSpc>
                          <a:spcPct val="115000"/>
                        </a:lnSpc>
                        <a:spcBef>
                          <a:spcPts val="0"/>
                        </a:spcBef>
                        <a:spcAft>
                          <a:spcPts val="0"/>
                        </a:spcAft>
                        <a:buNone/>
                      </a:pPr>
                      <a:r>
                        <a:rPr lang="en" sz="1100"/>
                        <a:t>    Number of Employees_t</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62,188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53,526</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358</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29</a:t>
                      </a:r>
                      <a:endParaRPr sz="1100"/>
                    </a:p>
                  </a:txBody>
                  <a:tcPr marL="28575" marR="28575" marT="19050" marB="1905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 sz="2000">
                <a:solidFill>
                  <a:schemeClr val="dk1"/>
                </a:solidFill>
              </a:rPr>
              <a:t>Descriptive Statistics</a:t>
            </a:r>
            <a:endParaRPr sz="2000"/>
          </a:p>
        </p:txBody>
      </p:sp>
      <p:graphicFrame>
        <p:nvGraphicFramePr>
          <p:cNvPr id="114" name="Google Shape;114;p22"/>
          <p:cNvGraphicFramePr/>
          <p:nvPr>
            <p:extLst>
              <p:ext uri="{D42A27DB-BD31-4B8C-83A1-F6EECF244321}">
                <p14:modId xmlns:p14="http://schemas.microsoft.com/office/powerpoint/2010/main" val="274343404"/>
              </p:ext>
            </p:extLst>
          </p:nvPr>
        </p:nvGraphicFramePr>
        <p:xfrm>
          <a:off x="1136465" y="1432538"/>
          <a:ext cx="6871070" cy="2817114"/>
        </p:xfrm>
        <a:graphic>
          <a:graphicData uri="http://schemas.openxmlformats.org/drawingml/2006/table">
            <a:tbl>
              <a:tblPr>
                <a:noFill/>
                <a:tableStyleId>{AD60F7CC-27BE-49CC-8630-D5AAB620E2F1}</a:tableStyleId>
              </a:tblPr>
              <a:tblGrid>
                <a:gridCol w="1998285">
                  <a:extLst>
                    <a:ext uri="{9D8B030D-6E8A-4147-A177-3AD203B41FA5}">
                      <a16:colId xmlns:a16="http://schemas.microsoft.com/office/drawing/2014/main" val="20000"/>
                    </a:ext>
                  </a:extLst>
                </a:gridCol>
                <a:gridCol w="1519453">
                  <a:extLst>
                    <a:ext uri="{9D8B030D-6E8A-4147-A177-3AD203B41FA5}">
                      <a16:colId xmlns:a16="http://schemas.microsoft.com/office/drawing/2014/main" val="20001"/>
                    </a:ext>
                  </a:extLst>
                </a:gridCol>
                <a:gridCol w="1721772">
                  <a:extLst>
                    <a:ext uri="{9D8B030D-6E8A-4147-A177-3AD203B41FA5}">
                      <a16:colId xmlns:a16="http://schemas.microsoft.com/office/drawing/2014/main" val="20002"/>
                    </a:ext>
                  </a:extLst>
                </a:gridCol>
                <a:gridCol w="1631560">
                  <a:extLst>
                    <a:ext uri="{9D8B030D-6E8A-4147-A177-3AD203B41FA5}">
                      <a16:colId xmlns:a16="http://schemas.microsoft.com/office/drawing/2014/main" val="20003"/>
                    </a:ext>
                  </a:extLst>
                </a:gridCol>
              </a:tblGrid>
              <a:tr h="390525">
                <a:tc>
                  <a:txBody>
                    <a:bodyPr/>
                    <a:lstStyle/>
                    <a:p>
                      <a:pPr marL="0" lvl="0" indent="0" algn="l" rtl="0">
                        <a:lnSpc>
                          <a:spcPct val="115000"/>
                        </a:lnSpc>
                        <a:spcBef>
                          <a:spcPts val="0"/>
                        </a:spcBef>
                        <a:spcAft>
                          <a:spcPts val="0"/>
                        </a:spcAft>
                        <a:buNone/>
                      </a:pPr>
                      <a:r>
                        <a:rPr lang="en" sz="1100" b="1"/>
                        <a:t>Organization Type</a:t>
                      </a:r>
                      <a:endParaRPr sz="1100" b="1"/>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b="1"/>
                        <a:t>Number of Orgs</a:t>
                      </a:r>
                      <a:endParaRPr sz="1100" b="1"/>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b="1"/>
                        <a:t>Total IT Expense_t-1</a:t>
                      </a:r>
                      <a:endParaRPr sz="1100" b="1"/>
                    </a:p>
                    <a:p>
                      <a:pPr marL="0" lvl="0" indent="0" algn="ctr" rtl="0">
                        <a:lnSpc>
                          <a:spcPct val="115000"/>
                        </a:lnSpc>
                        <a:spcBef>
                          <a:spcPts val="0"/>
                        </a:spcBef>
                        <a:spcAft>
                          <a:spcPts val="0"/>
                        </a:spcAft>
                        <a:buNone/>
                      </a:pPr>
                      <a:r>
                        <a:rPr lang="en" sz="1100" b="1"/>
                        <a:t>Mean ($)</a:t>
                      </a:r>
                      <a:endParaRPr sz="1100" b="1"/>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b="1"/>
                        <a:t>Total IT Expense_t-1</a:t>
                      </a:r>
                      <a:endParaRPr sz="1100" b="1"/>
                    </a:p>
                    <a:p>
                      <a:pPr marL="0" lvl="0" indent="0" algn="ctr" rtl="0">
                        <a:lnSpc>
                          <a:spcPct val="115000"/>
                        </a:lnSpc>
                        <a:spcBef>
                          <a:spcPts val="0"/>
                        </a:spcBef>
                        <a:spcAft>
                          <a:spcPts val="0"/>
                        </a:spcAft>
                        <a:buNone/>
                      </a:pPr>
                      <a:r>
                        <a:rPr lang="en" sz="1100" b="1"/>
                        <a:t>Median ($)</a:t>
                      </a:r>
                      <a:endParaRPr sz="1100" b="1"/>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219075">
                <a:tc>
                  <a:txBody>
                    <a:bodyPr/>
                    <a:lstStyle/>
                    <a:p>
                      <a:pPr marL="0" lvl="0" indent="0" algn="l" rtl="0">
                        <a:lnSpc>
                          <a:spcPct val="115000"/>
                        </a:lnSpc>
                        <a:spcBef>
                          <a:spcPts val="0"/>
                        </a:spcBef>
                        <a:spcAft>
                          <a:spcPts val="0"/>
                        </a:spcAft>
                        <a:buNone/>
                      </a:pP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219075">
                <a:tc>
                  <a:txBody>
                    <a:bodyPr/>
                    <a:lstStyle/>
                    <a:p>
                      <a:pPr marL="0" lvl="0" indent="0" algn="l" rtl="0">
                        <a:lnSpc>
                          <a:spcPct val="115000"/>
                        </a:lnSpc>
                        <a:spcBef>
                          <a:spcPts val="0"/>
                        </a:spcBef>
                        <a:spcAft>
                          <a:spcPts val="0"/>
                        </a:spcAft>
                        <a:buNone/>
                      </a:pPr>
                      <a:r>
                        <a:rPr lang="en" sz="1100"/>
                        <a:t>Art</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3,270</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92,716</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2,540</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219075">
                <a:tc>
                  <a:txBody>
                    <a:bodyPr/>
                    <a:lstStyle/>
                    <a:p>
                      <a:pPr marL="0" lvl="0" indent="0" algn="l" rtl="0">
                        <a:lnSpc>
                          <a:spcPct val="115000"/>
                        </a:lnSpc>
                        <a:spcBef>
                          <a:spcPts val="0"/>
                        </a:spcBef>
                        <a:spcAft>
                          <a:spcPts val="0"/>
                        </a:spcAft>
                        <a:buNone/>
                      </a:pPr>
                      <a:r>
                        <a:rPr lang="en" sz="1100" b="1" dirty="0"/>
                        <a:t>Education</a:t>
                      </a:r>
                      <a:endParaRPr sz="1100" b="1" dirty="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10,755</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459,590</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25,521</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219075">
                <a:tc>
                  <a:txBody>
                    <a:bodyPr/>
                    <a:lstStyle/>
                    <a:p>
                      <a:pPr marL="0" lvl="0" indent="0" algn="l" rtl="0">
                        <a:lnSpc>
                          <a:spcPct val="115000"/>
                        </a:lnSpc>
                        <a:spcBef>
                          <a:spcPts val="0"/>
                        </a:spcBef>
                        <a:spcAft>
                          <a:spcPts val="0"/>
                        </a:spcAft>
                        <a:buNone/>
                      </a:pPr>
                      <a:r>
                        <a:rPr lang="en" sz="1100"/>
                        <a:t>Environmental and Animals</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1,518</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63,569</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686</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219075">
                <a:tc>
                  <a:txBody>
                    <a:bodyPr/>
                    <a:lstStyle/>
                    <a:p>
                      <a:pPr marL="0" lvl="0" indent="0" algn="l" rtl="0">
                        <a:lnSpc>
                          <a:spcPct val="115000"/>
                        </a:lnSpc>
                        <a:spcBef>
                          <a:spcPts val="0"/>
                        </a:spcBef>
                        <a:spcAft>
                          <a:spcPts val="0"/>
                        </a:spcAft>
                        <a:buNone/>
                      </a:pPr>
                      <a:r>
                        <a:rPr lang="en" sz="1100" b="1" dirty="0"/>
                        <a:t>Health</a:t>
                      </a:r>
                      <a:endParaRPr sz="1100" b="1" dirty="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10,424</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899,181</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7,312</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219075">
                <a:tc>
                  <a:txBody>
                    <a:bodyPr/>
                    <a:lstStyle/>
                    <a:p>
                      <a:pPr marL="0" lvl="0" indent="0" algn="l" rtl="0">
                        <a:lnSpc>
                          <a:spcPct val="115000"/>
                        </a:lnSpc>
                        <a:spcBef>
                          <a:spcPts val="0"/>
                        </a:spcBef>
                        <a:spcAft>
                          <a:spcPts val="0"/>
                        </a:spcAft>
                        <a:buNone/>
                      </a:pPr>
                      <a:r>
                        <a:rPr lang="en" sz="1100"/>
                        <a:t>Human Service</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15,261</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42,597</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0</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219075">
                <a:tc>
                  <a:txBody>
                    <a:bodyPr/>
                    <a:lstStyle/>
                    <a:p>
                      <a:pPr marL="0" lvl="0" indent="0" algn="l" rtl="0">
                        <a:lnSpc>
                          <a:spcPct val="115000"/>
                        </a:lnSpc>
                        <a:spcBef>
                          <a:spcPts val="0"/>
                        </a:spcBef>
                        <a:spcAft>
                          <a:spcPts val="0"/>
                        </a:spcAft>
                        <a:buNone/>
                      </a:pPr>
                      <a:r>
                        <a:rPr lang="en" sz="1100" b="1" dirty="0"/>
                        <a:t>International, Foreign Affairs</a:t>
                      </a:r>
                      <a:endParaRPr sz="1100" b="1" dirty="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670</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296,057</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9,278</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219075">
                <a:tc>
                  <a:txBody>
                    <a:bodyPr/>
                    <a:lstStyle/>
                    <a:p>
                      <a:pPr marL="0" lvl="0" indent="0" algn="l" rtl="0">
                        <a:lnSpc>
                          <a:spcPct val="115000"/>
                        </a:lnSpc>
                        <a:spcBef>
                          <a:spcPts val="0"/>
                        </a:spcBef>
                        <a:spcAft>
                          <a:spcPts val="0"/>
                        </a:spcAft>
                        <a:buNone/>
                      </a:pPr>
                      <a:r>
                        <a:rPr lang="en" sz="1100"/>
                        <a:t>Public, Societal Benefit</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7,206</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119,396</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0</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r h="219075">
                <a:tc>
                  <a:txBody>
                    <a:bodyPr/>
                    <a:lstStyle/>
                    <a:p>
                      <a:pPr marL="0" lvl="0" indent="0" algn="l" rtl="0">
                        <a:lnSpc>
                          <a:spcPct val="115000"/>
                        </a:lnSpc>
                        <a:spcBef>
                          <a:spcPts val="0"/>
                        </a:spcBef>
                        <a:spcAft>
                          <a:spcPts val="0"/>
                        </a:spcAft>
                        <a:buNone/>
                      </a:pPr>
                      <a:r>
                        <a:rPr lang="en" sz="1100"/>
                        <a:t>Religion Related</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1,592</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36,082</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0</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9"/>
                  </a:ext>
                </a:extLst>
              </a:tr>
              <a:tr h="219075">
                <a:tc>
                  <a:txBody>
                    <a:bodyPr/>
                    <a:lstStyle/>
                    <a:p>
                      <a:pPr marL="0" lvl="0" indent="0" algn="l" rtl="0">
                        <a:lnSpc>
                          <a:spcPct val="115000"/>
                        </a:lnSpc>
                        <a:spcBef>
                          <a:spcPts val="0"/>
                        </a:spcBef>
                        <a:spcAft>
                          <a:spcPts val="0"/>
                        </a:spcAft>
                        <a:buNone/>
                      </a:pPr>
                      <a:r>
                        <a:rPr lang="en" sz="1100"/>
                        <a:t>Mutual/Membership Benefit</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1,185</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14,813</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0</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0"/>
                  </a:ext>
                </a:extLst>
              </a:tr>
              <a:tr h="219075">
                <a:tc>
                  <a:txBody>
                    <a:bodyPr/>
                    <a:lstStyle/>
                    <a:p>
                      <a:pPr marL="0" lvl="0" indent="0" algn="l" rtl="0">
                        <a:lnSpc>
                          <a:spcPct val="115000"/>
                        </a:lnSpc>
                        <a:spcBef>
                          <a:spcPts val="0"/>
                        </a:spcBef>
                        <a:spcAft>
                          <a:spcPts val="0"/>
                        </a:spcAft>
                        <a:buNone/>
                      </a:pPr>
                      <a:r>
                        <a:rPr lang="en" sz="1100"/>
                        <a:t>Unclassified</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10,307</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a:t>463,461</a:t>
                      </a:r>
                      <a:endParaRPr sz="110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dirty="0"/>
                        <a:t>5,383</a:t>
                      </a:r>
                      <a:endParaRPr sz="1100" dirty="0"/>
                    </a:p>
                  </a:txBody>
                  <a:tcPr marL="28575" marR="28575" marT="19050" marB="190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Tree>
  </p:cSld>
  <p:clrMapOvr>
    <a:masterClrMapping/>
  </p:clrMapOvr>
</p:sld>
</file>

<file path=ppt/theme/theme1.xml><?xml version="1.0" encoding="utf-8"?>
<a:theme xmlns:a="http://schemas.openxmlformats.org/drawingml/2006/main" name="RU_template_FASN_16x9 widescreen">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3119</Words>
  <Application>Microsoft Macintosh PowerPoint</Application>
  <PresentationFormat>On-screen Show (16:9)</PresentationFormat>
  <Paragraphs>400</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RU_template_FASN_16x9 widescreen</vt:lpstr>
      <vt:lpstr>The Return of Information Technology Investment in Nonprofit Organizations</vt:lpstr>
      <vt:lpstr>Background</vt:lpstr>
      <vt:lpstr>Literature Review</vt:lpstr>
      <vt:lpstr>Literature Review - Cont’d</vt:lpstr>
      <vt:lpstr>Research Questions</vt:lpstr>
      <vt:lpstr>Hypotheses</vt:lpstr>
      <vt:lpstr>Methodology</vt:lpstr>
      <vt:lpstr>Descriptive Statistics</vt:lpstr>
      <vt:lpstr>Descriptive Statistics</vt:lpstr>
      <vt:lpstr>PowerPoint Presentation</vt:lpstr>
      <vt:lpstr>Findings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Return of Information Technology Investment in Nonprofit Organizations</dc:title>
  <cp:lastModifiedBy>Hanjin Mao</cp:lastModifiedBy>
  <cp:revision>5</cp:revision>
  <cp:lastPrinted>2021-09-25T22:27:32Z</cp:lastPrinted>
  <dcterms:modified xsi:type="dcterms:W3CDTF">2021-09-26T15:32:49Z</dcterms:modified>
</cp:coreProperties>
</file>